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55" d="100"/>
          <a:sy n="55" d="100"/>
        </p:scale>
        <p:origin x="1096"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6849B15-D526-4438-B4E3-EDFA8E41FFBE}"/>
              </a:ext>
            </a:extLst>
          </p:cNvPr>
          <p:cNvSpPr>
            <a:spLocks noGrp="1"/>
          </p:cNvSpPr>
          <p:nvPr>
            <p:ph type="ctrTitle"/>
          </p:nvPr>
        </p:nvSpPr>
        <p:spPr>
          <a:xfrm>
            <a:off x="1524000" y="1122363"/>
            <a:ext cx="9144000" cy="2387600"/>
          </a:xfrm>
        </p:spPr>
        <p:txBody>
          <a:bodyPr anchor="b"/>
          <a:lstStyle>
            <a:lvl1pPr algn="ctr">
              <a:defRPr sz="6000"/>
            </a:lvl1pPr>
          </a:lstStyle>
          <a:p>
            <a:r>
              <a:rPr lang="pl-PL"/>
              <a:t>Kliknij, aby edytować styl</a:t>
            </a:r>
          </a:p>
        </p:txBody>
      </p:sp>
      <p:sp>
        <p:nvSpPr>
          <p:cNvPr id="3" name="Podtytuł 2">
            <a:extLst>
              <a:ext uri="{FF2B5EF4-FFF2-40B4-BE49-F238E27FC236}">
                <a16:creationId xmlns:a16="http://schemas.microsoft.com/office/drawing/2014/main" id="{09BFDF3C-BC0C-4620-8A06-3D5759ECD77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a:extLst>
              <a:ext uri="{FF2B5EF4-FFF2-40B4-BE49-F238E27FC236}">
                <a16:creationId xmlns:a16="http://schemas.microsoft.com/office/drawing/2014/main" id="{FB089495-BF70-4942-A9B2-09C41E316428}"/>
              </a:ext>
            </a:extLst>
          </p:cNvPr>
          <p:cNvSpPr>
            <a:spLocks noGrp="1"/>
          </p:cNvSpPr>
          <p:nvPr>
            <p:ph type="dt" sz="half" idx="10"/>
          </p:nvPr>
        </p:nvSpPr>
        <p:spPr/>
        <p:txBody>
          <a:bodyPr/>
          <a:lstStyle/>
          <a:p>
            <a:fld id="{B6A26FE4-C378-426F-A388-1FA68D97028C}" type="datetimeFigureOut">
              <a:rPr lang="pl-PL" smtClean="0"/>
              <a:t>10.04.2026</a:t>
            </a:fld>
            <a:endParaRPr lang="pl-PL"/>
          </a:p>
        </p:txBody>
      </p:sp>
      <p:sp>
        <p:nvSpPr>
          <p:cNvPr id="5" name="Symbol zastępczy stopki 4">
            <a:extLst>
              <a:ext uri="{FF2B5EF4-FFF2-40B4-BE49-F238E27FC236}">
                <a16:creationId xmlns:a16="http://schemas.microsoft.com/office/drawing/2014/main" id="{90DA9EA4-7417-4CAC-82F3-3A38BE5EABE5}"/>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E72DCA24-DC47-4ECD-A84F-985888770C66}"/>
              </a:ext>
            </a:extLst>
          </p:cNvPr>
          <p:cNvSpPr>
            <a:spLocks noGrp="1"/>
          </p:cNvSpPr>
          <p:nvPr>
            <p:ph type="sldNum" sz="quarter" idx="12"/>
          </p:nvPr>
        </p:nvSpPr>
        <p:spPr/>
        <p:txBody>
          <a:bodyPr/>
          <a:lstStyle/>
          <a:p>
            <a:fld id="{0E93E423-C8D5-4A9E-B3A2-0EC3A80C62E6}" type="slidenum">
              <a:rPr lang="pl-PL" smtClean="0"/>
              <a:t>‹#›</a:t>
            </a:fld>
            <a:endParaRPr lang="pl-PL"/>
          </a:p>
        </p:txBody>
      </p:sp>
    </p:spTree>
    <p:extLst>
      <p:ext uri="{BB962C8B-B14F-4D97-AF65-F5344CB8AC3E}">
        <p14:creationId xmlns:p14="http://schemas.microsoft.com/office/powerpoint/2010/main" val="23784361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183E9BB-B656-44AD-8292-3887A92C0399}"/>
              </a:ext>
            </a:extLst>
          </p:cNvPr>
          <p:cNvSpPr>
            <a:spLocks noGrp="1"/>
          </p:cNvSpPr>
          <p:nvPr>
            <p:ph type="title"/>
          </p:nvPr>
        </p:nvSpPr>
        <p:spPr/>
        <p:txBody>
          <a:bodyPr/>
          <a:lstStyle/>
          <a:p>
            <a:r>
              <a:rPr lang="pl-PL"/>
              <a:t>Kliknij, aby edytować styl</a:t>
            </a:r>
          </a:p>
        </p:txBody>
      </p:sp>
      <p:sp>
        <p:nvSpPr>
          <p:cNvPr id="3" name="Symbol zastępczy tytułu pionowego 2">
            <a:extLst>
              <a:ext uri="{FF2B5EF4-FFF2-40B4-BE49-F238E27FC236}">
                <a16:creationId xmlns:a16="http://schemas.microsoft.com/office/drawing/2014/main" id="{D5677751-F78C-487F-A56A-DA829E2008C7}"/>
              </a:ext>
            </a:extLst>
          </p:cNvPr>
          <p:cNvSpPr>
            <a:spLocks noGrp="1"/>
          </p:cNvSpPr>
          <p:nvPr>
            <p:ph type="body" orient="vert" idx="1"/>
          </p:nvPr>
        </p:nvSpPr>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17D7247A-327A-4B7B-A122-949E795E02CE}"/>
              </a:ext>
            </a:extLst>
          </p:cNvPr>
          <p:cNvSpPr>
            <a:spLocks noGrp="1"/>
          </p:cNvSpPr>
          <p:nvPr>
            <p:ph type="dt" sz="half" idx="10"/>
          </p:nvPr>
        </p:nvSpPr>
        <p:spPr/>
        <p:txBody>
          <a:bodyPr/>
          <a:lstStyle/>
          <a:p>
            <a:fld id="{B6A26FE4-C378-426F-A388-1FA68D97028C}" type="datetimeFigureOut">
              <a:rPr lang="pl-PL" smtClean="0"/>
              <a:t>10.04.2026</a:t>
            </a:fld>
            <a:endParaRPr lang="pl-PL"/>
          </a:p>
        </p:txBody>
      </p:sp>
      <p:sp>
        <p:nvSpPr>
          <p:cNvPr id="5" name="Symbol zastępczy stopki 4">
            <a:extLst>
              <a:ext uri="{FF2B5EF4-FFF2-40B4-BE49-F238E27FC236}">
                <a16:creationId xmlns:a16="http://schemas.microsoft.com/office/drawing/2014/main" id="{F7CC8DD2-F3D3-4D3C-BF85-3D3ED9DC1D4B}"/>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0839B31D-8C1A-4927-925E-1154347FC4F7}"/>
              </a:ext>
            </a:extLst>
          </p:cNvPr>
          <p:cNvSpPr>
            <a:spLocks noGrp="1"/>
          </p:cNvSpPr>
          <p:nvPr>
            <p:ph type="sldNum" sz="quarter" idx="12"/>
          </p:nvPr>
        </p:nvSpPr>
        <p:spPr/>
        <p:txBody>
          <a:bodyPr/>
          <a:lstStyle/>
          <a:p>
            <a:fld id="{0E93E423-C8D5-4A9E-B3A2-0EC3A80C62E6}" type="slidenum">
              <a:rPr lang="pl-PL" smtClean="0"/>
              <a:t>‹#›</a:t>
            </a:fld>
            <a:endParaRPr lang="pl-PL"/>
          </a:p>
        </p:txBody>
      </p:sp>
    </p:spTree>
    <p:extLst>
      <p:ext uri="{BB962C8B-B14F-4D97-AF65-F5344CB8AC3E}">
        <p14:creationId xmlns:p14="http://schemas.microsoft.com/office/powerpoint/2010/main" val="42297789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62790EE9-8A93-4AAF-A963-3DA2FBE90D40}"/>
              </a:ext>
            </a:extLst>
          </p:cNvPr>
          <p:cNvSpPr>
            <a:spLocks noGrp="1"/>
          </p:cNvSpPr>
          <p:nvPr>
            <p:ph type="title" orient="vert"/>
          </p:nvPr>
        </p:nvSpPr>
        <p:spPr>
          <a:xfrm>
            <a:off x="8724900" y="365125"/>
            <a:ext cx="2628900" cy="5811838"/>
          </a:xfrm>
        </p:spPr>
        <p:txBody>
          <a:bodyPr vert="eaVert"/>
          <a:lstStyle/>
          <a:p>
            <a:r>
              <a:rPr lang="pl-PL"/>
              <a:t>Kliknij, aby edytować styl</a:t>
            </a:r>
          </a:p>
        </p:txBody>
      </p:sp>
      <p:sp>
        <p:nvSpPr>
          <p:cNvPr id="3" name="Symbol zastępczy tytułu pionowego 2">
            <a:extLst>
              <a:ext uri="{FF2B5EF4-FFF2-40B4-BE49-F238E27FC236}">
                <a16:creationId xmlns:a16="http://schemas.microsoft.com/office/drawing/2014/main" id="{48A776D3-44A7-4B6D-AC5F-4F1B80410214}"/>
              </a:ext>
            </a:extLst>
          </p:cNvPr>
          <p:cNvSpPr>
            <a:spLocks noGrp="1"/>
          </p:cNvSpPr>
          <p:nvPr>
            <p:ph type="body" orient="vert" idx="1"/>
          </p:nvPr>
        </p:nvSpPr>
        <p:spPr>
          <a:xfrm>
            <a:off x="838200" y="365125"/>
            <a:ext cx="7734300" cy="5811838"/>
          </a:xfr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46B65FC5-0488-46EE-AF82-2C33D635F540}"/>
              </a:ext>
            </a:extLst>
          </p:cNvPr>
          <p:cNvSpPr>
            <a:spLocks noGrp="1"/>
          </p:cNvSpPr>
          <p:nvPr>
            <p:ph type="dt" sz="half" idx="10"/>
          </p:nvPr>
        </p:nvSpPr>
        <p:spPr/>
        <p:txBody>
          <a:bodyPr/>
          <a:lstStyle/>
          <a:p>
            <a:fld id="{B6A26FE4-C378-426F-A388-1FA68D97028C}" type="datetimeFigureOut">
              <a:rPr lang="pl-PL" smtClean="0"/>
              <a:t>10.04.2026</a:t>
            </a:fld>
            <a:endParaRPr lang="pl-PL"/>
          </a:p>
        </p:txBody>
      </p:sp>
      <p:sp>
        <p:nvSpPr>
          <p:cNvPr id="5" name="Symbol zastępczy stopki 4">
            <a:extLst>
              <a:ext uri="{FF2B5EF4-FFF2-40B4-BE49-F238E27FC236}">
                <a16:creationId xmlns:a16="http://schemas.microsoft.com/office/drawing/2014/main" id="{E2ACBE52-5940-4B75-B38E-42264859FC69}"/>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C671F74D-3CB4-4205-8402-5125E7C274FB}"/>
              </a:ext>
            </a:extLst>
          </p:cNvPr>
          <p:cNvSpPr>
            <a:spLocks noGrp="1"/>
          </p:cNvSpPr>
          <p:nvPr>
            <p:ph type="sldNum" sz="quarter" idx="12"/>
          </p:nvPr>
        </p:nvSpPr>
        <p:spPr/>
        <p:txBody>
          <a:bodyPr/>
          <a:lstStyle/>
          <a:p>
            <a:fld id="{0E93E423-C8D5-4A9E-B3A2-0EC3A80C62E6}" type="slidenum">
              <a:rPr lang="pl-PL" smtClean="0"/>
              <a:t>‹#›</a:t>
            </a:fld>
            <a:endParaRPr lang="pl-PL"/>
          </a:p>
        </p:txBody>
      </p:sp>
    </p:spTree>
    <p:extLst>
      <p:ext uri="{BB962C8B-B14F-4D97-AF65-F5344CB8AC3E}">
        <p14:creationId xmlns:p14="http://schemas.microsoft.com/office/powerpoint/2010/main" val="40760406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D487FF0-F5F9-4010-A81D-90C2D2ACAFAB}"/>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BE311742-AFE6-437C-A996-41C4B34ECD9D}"/>
              </a:ext>
            </a:extLst>
          </p:cNvPr>
          <p:cNvSpPr>
            <a:spLocks noGrp="1"/>
          </p:cNvSpPr>
          <p:nvPr>
            <p:ph idx="1"/>
          </p:nvPr>
        </p:nvSpPr>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99CF62DB-D267-474B-BA45-16A5900E7165}"/>
              </a:ext>
            </a:extLst>
          </p:cNvPr>
          <p:cNvSpPr>
            <a:spLocks noGrp="1"/>
          </p:cNvSpPr>
          <p:nvPr>
            <p:ph type="dt" sz="half" idx="10"/>
          </p:nvPr>
        </p:nvSpPr>
        <p:spPr/>
        <p:txBody>
          <a:bodyPr/>
          <a:lstStyle/>
          <a:p>
            <a:fld id="{B6A26FE4-C378-426F-A388-1FA68D97028C}" type="datetimeFigureOut">
              <a:rPr lang="pl-PL" smtClean="0"/>
              <a:t>10.04.2026</a:t>
            </a:fld>
            <a:endParaRPr lang="pl-PL"/>
          </a:p>
        </p:txBody>
      </p:sp>
      <p:sp>
        <p:nvSpPr>
          <p:cNvPr id="5" name="Symbol zastępczy stopki 4">
            <a:extLst>
              <a:ext uri="{FF2B5EF4-FFF2-40B4-BE49-F238E27FC236}">
                <a16:creationId xmlns:a16="http://schemas.microsoft.com/office/drawing/2014/main" id="{2DED882F-1643-4504-9413-0270756E597D}"/>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DB5349CC-6254-4997-863D-128A7D07D493}"/>
              </a:ext>
            </a:extLst>
          </p:cNvPr>
          <p:cNvSpPr>
            <a:spLocks noGrp="1"/>
          </p:cNvSpPr>
          <p:nvPr>
            <p:ph type="sldNum" sz="quarter" idx="12"/>
          </p:nvPr>
        </p:nvSpPr>
        <p:spPr/>
        <p:txBody>
          <a:bodyPr/>
          <a:lstStyle/>
          <a:p>
            <a:fld id="{0E93E423-C8D5-4A9E-B3A2-0EC3A80C62E6}" type="slidenum">
              <a:rPr lang="pl-PL" smtClean="0"/>
              <a:t>‹#›</a:t>
            </a:fld>
            <a:endParaRPr lang="pl-PL"/>
          </a:p>
        </p:txBody>
      </p:sp>
    </p:spTree>
    <p:extLst>
      <p:ext uri="{BB962C8B-B14F-4D97-AF65-F5344CB8AC3E}">
        <p14:creationId xmlns:p14="http://schemas.microsoft.com/office/powerpoint/2010/main" val="631036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223E801-91E0-494F-AE87-01E02A229499}"/>
              </a:ext>
            </a:extLst>
          </p:cNvPr>
          <p:cNvSpPr>
            <a:spLocks noGrp="1"/>
          </p:cNvSpPr>
          <p:nvPr>
            <p:ph type="title"/>
          </p:nvPr>
        </p:nvSpPr>
        <p:spPr>
          <a:xfrm>
            <a:off x="831850" y="1709738"/>
            <a:ext cx="10515600" cy="2852737"/>
          </a:xfrm>
        </p:spPr>
        <p:txBody>
          <a:bodyPr anchor="b"/>
          <a:lstStyle>
            <a:lvl1pPr>
              <a:defRPr sz="6000"/>
            </a:lvl1pPr>
          </a:lstStyle>
          <a:p>
            <a:r>
              <a:rPr lang="pl-PL"/>
              <a:t>Kliknij, aby edytować styl</a:t>
            </a:r>
          </a:p>
        </p:txBody>
      </p:sp>
      <p:sp>
        <p:nvSpPr>
          <p:cNvPr id="3" name="Symbol zastępczy tekstu 2">
            <a:extLst>
              <a:ext uri="{FF2B5EF4-FFF2-40B4-BE49-F238E27FC236}">
                <a16:creationId xmlns:a16="http://schemas.microsoft.com/office/drawing/2014/main" id="{B9721713-E231-43E9-997E-9CCC738F5BE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Edytuj style wzorca tekstu</a:t>
            </a:r>
          </a:p>
        </p:txBody>
      </p:sp>
      <p:sp>
        <p:nvSpPr>
          <p:cNvPr id="4" name="Symbol zastępczy daty 3">
            <a:extLst>
              <a:ext uri="{FF2B5EF4-FFF2-40B4-BE49-F238E27FC236}">
                <a16:creationId xmlns:a16="http://schemas.microsoft.com/office/drawing/2014/main" id="{2FC4B5B7-D00D-474A-8B75-C99CC8909560}"/>
              </a:ext>
            </a:extLst>
          </p:cNvPr>
          <p:cNvSpPr>
            <a:spLocks noGrp="1"/>
          </p:cNvSpPr>
          <p:nvPr>
            <p:ph type="dt" sz="half" idx="10"/>
          </p:nvPr>
        </p:nvSpPr>
        <p:spPr/>
        <p:txBody>
          <a:bodyPr/>
          <a:lstStyle/>
          <a:p>
            <a:fld id="{B6A26FE4-C378-426F-A388-1FA68D97028C}" type="datetimeFigureOut">
              <a:rPr lang="pl-PL" smtClean="0"/>
              <a:t>10.04.2026</a:t>
            </a:fld>
            <a:endParaRPr lang="pl-PL"/>
          </a:p>
        </p:txBody>
      </p:sp>
      <p:sp>
        <p:nvSpPr>
          <p:cNvPr id="5" name="Symbol zastępczy stopki 4">
            <a:extLst>
              <a:ext uri="{FF2B5EF4-FFF2-40B4-BE49-F238E27FC236}">
                <a16:creationId xmlns:a16="http://schemas.microsoft.com/office/drawing/2014/main" id="{3D2E598A-E7BE-4C68-8FC0-73F3FE2D2507}"/>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112806B2-B519-4EF0-8006-95DB44A93D19}"/>
              </a:ext>
            </a:extLst>
          </p:cNvPr>
          <p:cNvSpPr>
            <a:spLocks noGrp="1"/>
          </p:cNvSpPr>
          <p:nvPr>
            <p:ph type="sldNum" sz="quarter" idx="12"/>
          </p:nvPr>
        </p:nvSpPr>
        <p:spPr/>
        <p:txBody>
          <a:bodyPr/>
          <a:lstStyle/>
          <a:p>
            <a:fld id="{0E93E423-C8D5-4A9E-B3A2-0EC3A80C62E6}" type="slidenum">
              <a:rPr lang="pl-PL" smtClean="0"/>
              <a:t>‹#›</a:t>
            </a:fld>
            <a:endParaRPr lang="pl-PL"/>
          </a:p>
        </p:txBody>
      </p:sp>
    </p:spTree>
    <p:extLst>
      <p:ext uri="{BB962C8B-B14F-4D97-AF65-F5344CB8AC3E}">
        <p14:creationId xmlns:p14="http://schemas.microsoft.com/office/powerpoint/2010/main" val="6994087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EA77E1D-2DF9-46F9-97BE-A8AF9AFE81CE}"/>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37D65335-69B8-494E-81FB-4A0CC57C6FAE}"/>
              </a:ext>
            </a:extLst>
          </p:cNvPr>
          <p:cNvSpPr>
            <a:spLocks noGrp="1"/>
          </p:cNvSpPr>
          <p:nvPr>
            <p:ph sz="half" idx="1"/>
          </p:nvPr>
        </p:nvSpPr>
        <p:spPr>
          <a:xfrm>
            <a:off x="838200" y="1825625"/>
            <a:ext cx="5181600" cy="435133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a:extLst>
              <a:ext uri="{FF2B5EF4-FFF2-40B4-BE49-F238E27FC236}">
                <a16:creationId xmlns:a16="http://schemas.microsoft.com/office/drawing/2014/main" id="{9A42F9BB-1019-47AA-B913-9BF63E5ED80C}"/>
              </a:ext>
            </a:extLst>
          </p:cNvPr>
          <p:cNvSpPr>
            <a:spLocks noGrp="1"/>
          </p:cNvSpPr>
          <p:nvPr>
            <p:ph sz="half" idx="2"/>
          </p:nvPr>
        </p:nvSpPr>
        <p:spPr>
          <a:xfrm>
            <a:off x="6172200" y="1825625"/>
            <a:ext cx="5181600" cy="435133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a:extLst>
              <a:ext uri="{FF2B5EF4-FFF2-40B4-BE49-F238E27FC236}">
                <a16:creationId xmlns:a16="http://schemas.microsoft.com/office/drawing/2014/main" id="{1506B1FA-3E46-4CD0-9619-A9164647DB09}"/>
              </a:ext>
            </a:extLst>
          </p:cNvPr>
          <p:cNvSpPr>
            <a:spLocks noGrp="1"/>
          </p:cNvSpPr>
          <p:nvPr>
            <p:ph type="dt" sz="half" idx="10"/>
          </p:nvPr>
        </p:nvSpPr>
        <p:spPr/>
        <p:txBody>
          <a:bodyPr/>
          <a:lstStyle/>
          <a:p>
            <a:fld id="{B6A26FE4-C378-426F-A388-1FA68D97028C}" type="datetimeFigureOut">
              <a:rPr lang="pl-PL" smtClean="0"/>
              <a:t>10.04.2026</a:t>
            </a:fld>
            <a:endParaRPr lang="pl-PL"/>
          </a:p>
        </p:txBody>
      </p:sp>
      <p:sp>
        <p:nvSpPr>
          <p:cNvPr id="6" name="Symbol zastępczy stopki 5">
            <a:extLst>
              <a:ext uri="{FF2B5EF4-FFF2-40B4-BE49-F238E27FC236}">
                <a16:creationId xmlns:a16="http://schemas.microsoft.com/office/drawing/2014/main" id="{F054BF08-01A8-4E58-86B3-25A641CDA13F}"/>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30D04656-8143-4F2D-9374-078EA15FF559}"/>
              </a:ext>
            </a:extLst>
          </p:cNvPr>
          <p:cNvSpPr>
            <a:spLocks noGrp="1"/>
          </p:cNvSpPr>
          <p:nvPr>
            <p:ph type="sldNum" sz="quarter" idx="12"/>
          </p:nvPr>
        </p:nvSpPr>
        <p:spPr/>
        <p:txBody>
          <a:bodyPr/>
          <a:lstStyle/>
          <a:p>
            <a:fld id="{0E93E423-C8D5-4A9E-B3A2-0EC3A80C62E6}" type="slidenum">
              <a:rPr lang="pl-PL" smtClean="0"/>
              <a:t>‹#›</a:t>
            </a:fld>
            <a:endParaRPr lang="pl-PL"/>
          </a:p>
        </p:txBody>
      </p:sp>
    </p:spTree>
    <p:extLst>
      <p:ext uri="{BB962C8B-B14F-4D97-AF65-F5344CB8AC3E}">
        <p14:creationId xmlns:p14="http://schemas.microsoft.com/office/powerpoint/2010/main" val="1535691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FB54EE0-E729-4DA0-A31A-0412F28977B9}"/>
              </a:ext>
            </a:extLst>
          </p:cNvPr>
          <p:cNvSpPr>
            <a:spLocks noGrp="1"/>
          </p:cNvSpPr>
          <p:nvPr>
            <p:ph type="title"/>
          </p:nvPr>
        </p:nvSpPr>
        <p:spPr>
          <a:xfrm>
            <a:off x="839788" y="365125"/>
            <a:ext cx="10515600" cy="1325563"/>
          </a:xfrm>
        </p:spPr>
        <p:txBody>
          <a:bodyPr/>
          <a:lstStyle/>
          <a:p>
            <a:r>
              <a:rPr lang="pl-PL"/>
              <a:t>Kliknij, aby edytować styl</a:t>
            </a:r>
          </a:p>
        </p:txBody>
      </p:sp>
      <p:sp>
        <p:nvSpPr>
          <p:cNvPr id="3" name="Symbol zastępczy tekstu 2">
            <a:extLst>
              <a:ext uri="{FF2B5EF4-FFF2-40B4-BE49-F238E27FC236}">
                <a16:creationId xmlns:a16="http://schemas.microsoft.com/office/drawing/2014/main" id="{51523BF2-74AA-442E-BBB5-EB3D682C92E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Symbol zastępczy zawartości 3">
            <a:extLst>
              <a:ext uri="{FF2B5EF4-FFF2-40B4-BE49-F238E27FC236}">
                <a16:creationId xmlns:a16="http://schemas.microsoft.com/office/drawing/2014/main" id="{5C6E4722-3E20-42CC-984C-14162E3D2005}"/>
              </a:ext>
            </a:extLst>
          </p:cNvPr>
          <p:cNvSpPr>
            <a:spLocks noGrp="1"/>
          </p:cNvSpPr>
          <p:nvPr>
            <p:ph sz="half" idx="2"/>
          </p:nvPr>
        </p:nvSpPr>
        <p:spPr>
          <a:xfrm>
            <a:off x="839788" y="2505075"/>
            <a:ext cx="5157787" cy="368458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a:extLst>
              <a:ext uri="{FF2B5EF4-FFF2-40B4-BE49-F238E27FC236}">
                <a16:creationId xmlns:a16="http://schemas.microsoft.com/office/drawing/2014/main" id="{4E3EF545-D909-441C-BD86-DE2B1BF854A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6" name="Symbol zastępczy zawartości 5">
            <a:extLst>
              <a:ext uri="{FF2B5EF4-FFF2-40B4-BE49-F238E27FC236}">
                <a16:creationId xmlns:a16="http://schemas.microsoft.com/office/drawing/2014/main" id="{49E93AE5-28C9-49A7-AD7C-46E2D87778A9}"/>
              </a:ext>
            </a:extLst>
          </p:cNvPr>
          <p:cNvSpPr>
            <a:spLocks noGrp="1"/>
          </p:cNvSpPr>
          <p:nvPr>
            <p:ph sz="quarter" idx="4"/>
          </p:nvPr>
        </p:nvSpPr>
        <p:spPr>
          <a:xfrm>
            <a:off x="6172200" y="2505075"/>
            <a:ext cx="5183188" cy="368458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a:extLst>
              <a:ext uri="{FF2B5EF4-FFF2-40B4-BE49-F238E27FC236}">
                <a16:creationId xmlns:a16="http://schemas.microsoft.com/office/drawing/2014/main" id="{948F94CA-75B9-47F0-B2C2-AB87653A7FB3}"/>
              </a:ext>
            </a:extLst>
          </p:cNvPr>
          <p:cNvSpPr>
            <a:spLocks noGrp="1"/>
          </p:cNvSpPr>
          <p:nvPr>
            <p:ph type="dt" sz="half" idx="10"/>
          </p:nvPr>
        </p:nvSpPr>
        <p:spPr/>
        <p:txBody>
          <a:bodyPr/>
          <a:lstStyle/>
          <a:p>
            <a:fld id="{B6A26FE4-C378-426F-A388-1FA68D97028C}" type="datetimeFigureOut">
              <a:rPr lang="pl-PL" smtClean="0"/>
              <a:t>10.04.2026</a:t>
            </a:fld>
            <a:endParaRPr lang="pl-PL"/>
          </a:p>
        </p:txBody>
      </p:sp>
      <p:sp>
        <p:nvSpPr>
          <p:cNvPr id="8" name="Symbol zastępczy stopki 7">
            <a:extLst>
              <a:ext uri="{FF2B5EF4-FFF2-40B4-BE49-F238E27FC236}">
                <a16:creationId xmlns:a16="http://schemas.microsoft.com/office/drawing/2014/main" id="{F331EF47-F112-4398-80ED-C2CC144D2E4E}"/>
              </a:ext>
            </a:extLst>
          </p:cNvPr>
          <p:cNvSpPr>
            <a:spLocks noGrp="1"/>
          </p:cNvSpPr>
          <p:nvPr>
            <p:ph type="ftr" sz="quarter" idx="11"/>
          </p:nvPr>
        </p:nvSpPr>
        <p:spPr/>
        <p:txBody>
          <a:bodyPr/>
          <a:lstStyle/>
          <a:p>
            <a:endParaRPr lang="pl-PL"/>
          </a:p>
        </p:txBody>
      </p:sp>
      <p:sp>
        <p:nvSpPr>
          <p:cNvPr id="9" name="Symbol zastępczy numeru slajdu 8">
            <a:extLst>
              <a:ext uri="{FF2B5EF4-FFF2-40B4-BE49-F238E27FC236}">
                <a16:creationId xmlns:a16="http://schemas.microsoft.com/office/drawing/2014/main" id="{0CC3BA6B-6FFE-40B7-97CE-9C0C41E3E922}"/>
              </a:ext>
            </a:extLst>
          </p:cNvPr>
          <p:cNvSpPr>
            <a:spLocks noGrp="1"/>
          </p:cNvSpPr>
          <p:nvPr>
            <p:ph type="sldNum" sz="quarter" idx="12"/>
          </p:nvPr>
        </p:nvSpPr>
        <p:spPr/>
        <p:txBody>
          <a:bodyPr/>
          <a:lstStyle/>
          <a:p>
            <a:fld id="{0E93E423-C8D5-4A9E-B3A2-0EC3A80C62E6}" type="slidenum">
              <a:rPr lang="pl-PL" smtClean="0"/>
              <a:t>‹#›</a:t>
            </a:fld>
            <a:endParaRPr lang="pl-PL"/>
          </a:p>
        </p:txBody>
      </p:sp>
    </p:spTree>
    <p:extLst>
      <p:ext uri="{BB962C8B-B14F-4D97-AF65-F5344CB8AC3E}">
        <p14:creationId xmlns:p14="http://schemas.microsoft.com/office/powerpoint/2010/main" val="4156632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DEF29DE-BEF0-4CC8-A144-80FAED92B2FE}"/>
              </a:ext>
            </a:extLst>
          </p:cNvPr>
          <p:cNvSpPr>
            <a:spLocks noGrp="1"/>
          </p:cNvSpPr>
          <p:nvPr>
            <p:ph type="title"/>
          </p:nvPr>
        </p:nvSpPr>
        <p:spPr/>
        <p:txBody>
          <a:bodyPr/>
          <a:lstStyle/>
          <a:p>
            <a:r>
              <a:rPr lang="pl-PL"/>
              <a:t>Kliknij, aby edytować styl</a:t>
            </a:r>
          </a:p>
        </p:txBody>
      </p:sp>
      <p:sp>
        <p:nvSpPr>
          <p:cNvPr id="3" name="Symbol zastępczy daty 2">
            <a:extLst>
              <a:ext uri="{FF2B5EF4-FFF2-40B4-BE49-F238E27FC236}">
                <a16:creationId xmlns:a16="http://schemas.microsoft.com/office/drawing/2014/main" id="{E8908184-8F6D-4F8E-AE34-9EE627BCBC7D}"/>
              </a:ext>
            </a:extLst>
          </p:cNvPr>
          <p:cNvSpPr>
            <a:spLocks noGrp="1"/>
          </p:cNvSpPr>
          <p:nvPr>
            <p:ph type="dt" sz="half" idx="10"/>
          </p:nvPr>
        </p:nvSpPr>
        <p:spPr/>
        <p:txBody>
          <a:bodyPr/>
          <a:lstStyle/>
          <a:p>
            <a:fld id="{B6A26FE4-C378-426F-A388-1FA68D97028C}" type="datetimeFigureOut">
              <a:rPr lang="pl-PL" smtClean="0"/>
              <a:t>10.04.2026</a:t>
            </a:fld>
            <a:endParaRPr lang="pl-PL"/>
          </a:p>
        </p:txBody>
      </p:sp>
      <p:sp>
        <p:nvSpPr>
          <p:cNvPr id="4" name="Symbol zastępczy stopki 3">
            <a:extLst>
              <a:ext uri="{FF2B5EF4-FFF2-40B4-BE49-F238E27FC236}">
                <a16:creationId xmlns:a16="http://schemas.microsoft.com/office/drawing/2014/main" id="{8D8AA289-88FD-4019-A1CE-F9F0DC442A8F}"/>
              </a:ext>
            </a:extLst>
          </p:cNvPr>
          <p:cNvSpPr>
            <a:spLocks noGrp="1"/>
          </p:cNvSpPr>
          <p:nvPr>
            <p:ph type="ftr" sz="quarter" idx="11"/>
          </p:nvPr>
        </p:nvSpPr>
        <p:spPr/>
        <p:txBody>
          <a:bodyPr/>
          <a:lstStyle/>
          <a:p>
            <a:endParaRPr lang="pl-PL"/>
          </a:p>
        </p:txBody>
      </p:sp>
      <p:sp>
        <p:nvSpPr>
          <p:cNvPr id="5" name="Symbol zastępczy numeru slajdu 4">
            <a:extLst>
              <a:ext uri="{FF2B5EF4-FFF2-40B4-BE49-F238E27FC236}">
                <a16:creationId xmlns:a16="http://schemas.microsoft.com/office/drawing/2014/main" id="{D0139055-9B68-4FB3-B9D5-A7FDC607E11D}"/>
              </a:ext>
            </a:extLst>
          </p:cNvPr>
          <p:cNvSpPr>
            <a:spLocks noGrp="1"/>
          </p:cNvSpPr>
          <p:nvPr>
            <p:ph type="sldNum" sz="quarter" idx="12"/>
          </p:nvPr>
        </p:nvSpPr>
        <p:spPr/>
        <p:txBody>
          <a:bodyPr/>
          <a:lstStyle/>
          <a:p>
            <a:fld id="{0E93E423-C8D5-4A9E-B3A2-0EC3A80C62E6}" type="slidenum">
              <a:rPr lang="pl-PL" smtClean="0"/>
              <a:t>‹#›</a:t>
            </a:fld>
            <a:endParaRPr lang="pl-PL"/>
          </a:p>
        </p:txBody>
      </p:sp>
    </p:spTree>
    <p:extLst>
      <p:ext uri="{BB962C8B-B14F-4D97-AF65-F5344CB8AC3E}">
        <p14:creationId xmlns:p14="http://schemas.microsoft.com/office/powerpoint/2010/main" val="1105851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a:extLst>
              <a:ext uri="{FF2B5EF4-FFF2-40B4-BE49-F238E27FC236}">
                <a16:creationId xmlns:a16="http://schemas.microsoft.com/office/drawing/2014/main" id="{24160982-59D8-42C0-9E83-186C2C79929C}"/>
              </a:ext>
            </a:extLst>
          </p:cNvPr>
          <p:cNvSpPr>
            <a:spLocks noGrp="1"/>
          </p:cNvSpPr>
          <p:nvPr>
            <p:ph type="dt" sz="half" idx="10"/>
          </p:nvPr>
        </p:nvSpPr>
        <p:spPr/>
        <p:txBody>
          <a:bodyPr/>
          <a:lstStyle/>
          <a:p>
            <a:fld id="{B6A26FE4-C378-426F-A388-1FA68D97028C}" type="datetimeFigureOut">
              <a:rPr lang="pl-PL" smtClean="0"/>
              <a:t>10.04.2026</a:t>
            </a:fld>
            <a:endParaRPr lang="pl-PL"/>
          </a:p>
        </p:txBody>
      </p:sp>
      <p:sp>
        <p:nvSpPr>
          <p:cNvPr id="3" name="Symbol zastępczy stopki 2">
            <a:extLst>
              <a:ext uri="{FF2B5EF4-FFF2-40B4-BE49-F238E27FC236}">
                <a16:creationId xmlns:a16="http://schemas.microsoft.com/office/drawing/2014/main" id="{D11C3369-487B-4ADD-BCDD-68E5A4877C99}"/>
              </a:ext>
            </a:extLst>
          </p:cNvPr>
          <p:cNvSpPr>
            <a:spLocks noGrp="1"/>
          </p:cNvSpPr>
          <p:nvPr>
            <p:ph type="ftr" sz="quarter" idx="11"/>
          </p:nvPr>
        </p:nvSpPr>
        <p:spPr/>
        <p:txBody>
          <a:bodyPr/>
          <a:lstStyle/>
          <a:p>
            <a:endParaRPr lang="pl-PL"/>
          </a:p>
        </p:txBody>
      </p:sp>
      <p:sp>
        <p:nvSpPr>
          <p:cNvPr id="4" name="Symbol zastępczy numeru slajdu 3">
            <a:extLst>
              <a:ext uri="{FF2B5EF4-FFF2-40B4-BE49-F238E27FC236}">
                <a16:creationId xmlns:a16="http://schemas.microsoft.com/office/drawing/2014/main" id="{00EC8521-3E5F-40EF-B7C5-54BF2A112295}"/>
              </a:ext>
            </a:extLst>
          </p:cNvPr>
          <p:cNvSpPr>
            <a:spLocks noGrp="1"/>
          </p:cNvSpPr>
          <p:nvPr>
            <p:ph type="sldNum" sz="quarter" idx="12"/>
          </p:nvPr>
        </p:nvSpPr>
        <p:spPr/>
        <p:txBody>
          <a:bodyPr/>
          <a:lstStyle/>
          <a:p>
            <a:fld id="{0E93E423-C8D5-4A9E-B3A2-0EC3A80C62E6}" type="slidenum">
              <a:rPr lang="pl-PL" smtClean="0"/>
              <a:t>‹#›</a:t>
            </a:fld>
            <a:endParaRPr lang="pl-PL"/>
          </a:p>
        </p:txBody>
      </p:sp>
    </p:spTree>
    <p:extLst>
      <p:ext uri="{BB962C8B-B14F-4D97-AF65-F5344CB8AC3E}">
        <p14:creationId xmlns:p14="http://schemas.microsoft.com/office/powerpoint/2010/main" val="6614825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AC4D12E-5860-42C0-AC42-95F695279DBB}"/>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F3405E9A-10C7-470C-8D99-95E0236A3ED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id="{788FA6D0-247E-439D-8255-DA87DA71E2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Symbol zastępczy daty 4">
            <a:extLst>
              <a:ext uri="{FF2B5EF4-FFF2-40B4-BE49-F238E27FC236}">
                <a16:creationId xmlns:a16="http://schemas.microsoft.com/office/drawing/2014/main" id="{D5121DF6-1C34-4512-90F1-4331DD8F4029}"/>
              </a:ext>
            </a:extLst>
          </p:cNvPr>
          <p:cNvSpPr>
            <a:spLocks noGrp="1"/>
          </p:cNvSpPr>
          <p:nvPr>
            <p:ph type="dt" sz="half" idx="10"/>
          </p:nvPr>
        </p:nvSpPr>
        <p:spPr/>
        <p:txBody>
          <a:bodyPr/>
          <a:lstStyle/>
          <a:p>
            <a:fld id="{B6A26FE4-C378-426F-A388-1FA68D97028C}" type="datetimeFigureOut">
              <a:rPr lang="pl-PL" smtClean="0"/>
              <a:t>10.04.2026</a:t>
            </a:fld>
            <a:endParaRPr lang="pl-PL"/>
          </a:p>
        </p:txBody>
      </p:sp>
      <p:sp>
        <p:nvSpPr>
          <p:cNvPr id="6" name="Symbol zastępczy stopki 5">
            <a:extLst>
              <a:ext uri="{FF2B5EF4-FFF2-40B4-BE49-F238E27FC236}">
                <a16:creationId xmlns:a16="http://schemas.microsoft.com/office/drawing/2014/main" id="{7F28EEF9-B115-4B3B-936C-1C87981E5089}"/>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92693B26-86BC-42EA-8221-96B11CA3BD65}"/>
              </a:ext>
            </a:extLst>
          </p:cNvPr>
          <p:cNvSpPr>
            <a:spLocks noGrp="1"/>
          </p:cNvSpPr>
          <p:nvPr>
            <p:ph type="sldNum" sz="quarter" idx="12"/>
          </p:nvPr>
        </p:nvSpPr>
        <p:spPr/>
        <p:txBody>
          <a:bodyPr/>
          <a:lstStyle/>
          <a:p>
            <a:fld id="{0E93E423-C8D5-4A9E-B3A2-0EC3A80C62E6}" type="slidenum">
              <a:rPr lang="pl-PL" smtClean="0"/>
              <a:t>‹#›</a:t>
            </a:fld>
            <a:endParaRPr lang="pl-PL"/>
          </a:p>
        </p:txBody>
      </p:sp>
    </p:spTree>
    <p:extLst>
      <p:ext uri="{BB962C8B-B14F-4D97-AF65-F5344CB8AC3E}">
        <p14:creationId xmlns:p14="http://schemas.microsoft.com/office/powerpoint/2010/main" val="35188331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7D12D0C-10BA-4EF9-BD49-A4F7CAF13AAC}"/>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obrazu 2">
            <a:extLst>
              <a:ext uri="{FF2B5EF4-FFF2-40B4-BE49-F238E27FC236}">
                <a16:creationId xmlns:a16="http://schemas.microsoft.com/office/drawing/2014/main" id="{0EB1EDE0-350B-4188-B9E5-99324BF060C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a:extLst>
              <a:ext uri="{FF2B5EF4-FFF2-40B4-BE49-F238E27FC236}">
                <a16:creationId xmlns:a16="http://schemas.microsoft.com/office/drawing/2014/main" id="{5318E97D-52B8-4BF8-B6E4-355632451EB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Symbol zastępczy daty 4">
            <a:extLst>
              <a:ext uri="{FF2B5EF4-FFF2-40B4-BE49-F238E27FC236}">
                <a16:creationId xmlns:a16="http://schemas.microsoft.com/office/drawing/2014/main" id="{E06691CA-CA46-473A-91E6-B8CB95A4662E}"/>
              </a:ext>
            </a:extLst>
          </p:cNvPr>
          <p:cNvSpPr>
            <a:spLocks noGrp="1"/>
          </p:cNvSpPr>
          <p:nvPr>
            <p:ph type="dt" sz="half" idx="10"/>
          </p:nvPr>
        </p:nvSpPr>
        <p:spPr/>
        <p:txBody>
          <a:bodyPr/>
          <a:lstStyle/>
          <a:p>
            <a:fld id="{B6A26FE4-C378-426F-A388-1FA68D97028C}" type="datetimeFigureOut">
              <a:rPr lang="pl-PL" smtClean="0"/>
              <a:t>10.04.2026</a:t>
            </a:fld>
            <a:endParaRPr lang="pl-PL"/>
          </a:p>
        </p:txBody>
      </p:sp>
      <p:sp>
        <p:nvSpPr>
          <p:cNvPr id="6" name="Symbol zastępczy stopki 5">
            <a:extLst>
              <a:ext uri="{FF2B5EF4-FFF2-40B4-BE49-F238E27FC236}">
                <a16:creationId xmlns:a16="http://schemas.microsoft.com/office/drawing/2014/main" id="{F02BFD34-6EC0-4AF2-BA4F-F8241F522121}"/>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2E0F7863-408B-4F07-A747-FE970D8976AE}"/>
              </a:ext>
            </a:extLst>
          </p:cNvPr>
          <p:cNvSpPr>
            <a:spLocks noGrp="1"/>
          </p:cNvSpPr>
          <p:nvPr>
            <p:ph type="sldNum" sz="quarter" idx="12"/>
          </p:nvPr>
        </p:nvSpPr>
        <p:spPr/>
        <p:txBody>
          <a:bodyPr/>
          <a:lstStyle/>
          <a:p>
            <a:fld id="{0E93E423-C8D5-4A9E-B3A2-0EC3A80C62E6}" type="slidenum">
              <a:rPr lang="pl-PL" smtClean="0"/>
              <a:t>‹#›</a:t>
            </a:fld>
            <a:endParaRPr lang="pl-PL"/>
          </a:p>
        </p:txBody>
      </p:sp>
    </p:spTree>
    <p:extLst>
      <p:ext uri="{BB962C8B-B14F-4D97-AF65-F5344CB8AC3E}">
        <p14:creationId xmlns:p14="http://schemas.microsoft.com/office/powerpoint/2010/main" val="28358274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a:extLst>
              <a:ext uri="{FF2B5EF4-FFF2-40B4-BE49-F238E27FC236}">
                <a16:creationId xmlns:a16="http://schemas.microsoft.com/office/drawing/2014/main" id="{C1F66A28-67DB-4446-981E-77877D377CE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a:extLst>
              <a:ext uri="{FF2B5EF4-FFF2-40B4-BE49-F238E27FC236}">
                <a16:creationId xmlns:a16="http://schemas.microsoft.com/office/drawing/2014/main" id="{B4D20820-8B72-4AB2-8972-14E0D18FD21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EECAE18E-C62C-4435-B317-E9264854132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A26FE4-C378-426F-A388-1FA68D97028C}" type="datetimeFigureOut">
              <a:rPr lang="pl-PL" smtClean="0"/>
              <a:t>10.04.2026</a:t>
            </a:fld>
            <a:endParaRPr lang="pl-PL"/>
          </a:p>
        </p:txBody>
      </p:sp>
      <p:sp>
        <p:nvSpPr>
          <p:cNvPr id="5" name="Symbol zastępczy stopki 4">
            <a:extLst>
              <a:ext uri="{FF2B5EF4-FFF2-40B4-BE49-F238E27FC236}">
                <a16:creationId xmlns:a16="http://schemas.microsoft.com/office/drawing/2014/main" id="{C9CCE2D2-7C85-4A49-95A9-0678DEB4628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a:extLst>
              <a:ext uri="{FF2B5EF4-FFF2-40B4-BE49-F238E27FC236}">
                <a16:creationId xmlns:a16="http://schemas.microsoft.com/office/drawing/2014/main" id="{CF147A20-02AD-4035-AD46-E73E595C531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93E423-C8D5-4A9E-B3A2-0EC3A80C62E6}" type="slidenum">
              <a:rPr lang="pl-PL" smtClean="0"/>
              <a:t>‹#›</a:t>
            </a:fld>
            <a:endParaRPr lang="pl-PL"/>
          </a:p>
        </p:txBody>
      </p:sp>
    </p:spTree>
    <p:extLst>
      <p:ext uri="{BB962C8B-B14F-4D97-AF65-F5344CB8AC3E}">
        <p14:creationId xmlns:p14="http://schemas.microsoft.com/office/powerpoint/2010/main" val="28305231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_ftnref1"/><Relationship Id="rId2" Type="http://schemas.openxmlformats.org/officeDocument/2006/relationships/hyperlink" Target="#_ftn1"/><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_ftnref1"/><Relationship Id="rId2" Type="http://schemas.openxmlformats.org/officeDocument/2006/relationships/hyperlink" Target="#_ftn1"/><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46FD5BC-5660-49E5-8EAB-72C567268148}"/>
              </a:ext>
            </a:extLst>
          </p:cNvPr>
          <p:cNvSpPr>
            <a:spLocks noGrp="1"/>
          </p:cNvSpPr>
          <p:nvPr>
            <p:ph type="ctrTitle"/>
          </p:nvPr>
        </p:nvSpPr>
        <p:spPr/>
        <p:txBody>
          <a:bodyPr>
            <a:normAutofit fontScale="90000"/>
          </a:bodyPr>
          <a:lstStyle/>
          <a:p>
            <a:r>
              <a:rPr lang="pl-PL" b="1" u="sng" dirty="0"/>
              <a:t>INSTRUKCJA</a:t>
            </a:r>
            <a:br>
              <a:rPr lang="pl-PL" b="1" dirty="0"/>
            </a:br>
            <a:r>
              <a:rPr lang="pl-PL" dirty="0"/>
              <a:t>wypełniania wniosku </a:t>
            </a:r>
            <a:br>
              <a:rPr lang="pl-PL" dirty="0"/>
            </a:br>
            <a:r>
              <a:rPr lang="pl-PL" dirty="0"/>
              <a:t>na Zespół Orzekający PPP</a:t>
            </a:r>
          </a:p>
        </p:txBody>
      </p:sp>
      <p:sp>
        <p:nvSpPr>
          <p:cNvPr id="3" name="Podtytuł 2">
            <a:extLst>
              <a:ext uri="{FF2B5EF4-FFF2-40B4-BE49-F238E27FC236}">
                <a16:creationId xmlns:a16="http://schemas.microsoft.com/office/drawing/2014/main" id="{36057E88-E69E-4EC3-9E9D-961BC296F9D9}"/>
              </a:ext>
            </a:extLst>
          </p:cNvPr>
          <p:cNvSpPr>
            <a:spLocks noGrp="1"/>
          </p:cNvSpPr>
          <p:nvPr>
            <p:ph type="subTitle" idx="1"/>
          </p:nvPr>
        </p:nvSpPr>
        <p:spPr/>
        <p:txBody>
          <a:bodyPr>
            <a:normAutofit/>
          </a:bodyPr>
          <a:lstStyle/>
          <a:p>
            <a:r>
              <a:rPr lang="pl-PL" dirty="0"/>
              <a:t>wzór zgodny z nowym rozporządzeniem MEN </a:t>
            </a:r>
          </a:p>
          <a:p>
            <a:r>
              <a:rPr lang="pl-PL" dirty="0"/>
              <a:t>w sprawie opinii i orzeczeń wydawanych przez </a:t>
            </a:r>
          </a:p>
          <a:p>
            <a:r>
              <a:rPr lang="pl-PL" dirty="0"/>
              <a:t>zespoły orzekające w poradniach psychologiczno-pedagogicznych</a:t>
            </a:r>
          </a:p>
        </p:txBody>
      </p:sp>
    </p:spTree>
    <p:extLst>
      <p:ext uri="{BB962C8B-B14F-4D97-AF65-F5344CB8AC3E}">
        <p14:creationId xmlns:p14="http://schemas.microsoft.com/office/powerpoint/2010/main" val="22055944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id="{0AA3CCD0-CAAB-474A-8E1F-0433D799353C}"/>
              </a:ext>
            </a:extLst>
          </p:cNvPr>
          <p:cNvSpPr txBox="1"/>
          <p:nvPr/>
        </p:nvSpPr>
        <p:spPr>
          <a:xfrm>
            <a:off x="640975" y="1685366"/>
            <a:ext cx="11075895" cy="3108543"/>
          </a:xfrm>
          <a:prstGeom prst="rect">
            <a:avLst/>
          </a:prstGeom>
          <a:noFill/>
        </p:spPr>
        <p:txBody>
          <a:bodyPr wrap="square" rtlCol="0">
            <a:spAutoFit/>
          </a:bodyPr>
          <a:lstStyle/>
          <a:p>
            <a:r>
              <a:rPr lang="pl-PL" sz="1400" dirty="0"/>
              <a:t>W przypadku braku podpisu drugiego rodzica na wniosku o wydanie orzeczenia lub opinii lub w przypadku niezłożenia przez drugiego rodzica powyższych oświadczeń, rodzic podpisujący wniosek dołącza do wniosku odpowiednio: </a:t>
            </a:r>
            <a:r>
              <a:rPr lang="pl-PL" sz="1400" b="1" dirty="0"/>
              <a:t>akt zgonu drugiego rodzica, aktualne orzeczenie dotyczące ograniczenia, zawieszenia lub pozbawienia władzy rodzicielskiej lub inny dokument potwierdzający brak możliwości złożenia podpisu lub oświadczeń przez drugiego rodzica</a:t>
            </a:r>
            <a:r>
              <a:rPr lang="pl-PL" sz="1400" dirty="0"/>
              <a:t>. W przypadku braku możliwości przedłożenia wymienionych wyżej dokumentów, rodzic podpisujący wniosek o wydanie orzeczenia lub opinii składa oświadczenie o przyczynie braku złożenia podpisu lub oświadczeń przez drugiego rodzica. Oświadczenie to składa się pod rygorem odpowiedzialności karnej za składanie fałszywych oświadczeń. </a:t>
            </a:r>
          </a:p>
          <a:p>
            <a:endParaRPr lang="pl-PL" sz="1400" dirty="0"/>
          </a:p>
          <a:p>
            <a:r>
              <a:rPr lang="pl-PL" sz="1400" i="1" dirty="0">
                <a:solidFill>
                  <a:srgbClr val="FF0000"/>
                </a:solidFill>
              </a:rPr>
              <a:t>Druk wymienionego powyżej oświadczenia dostępny jest na stronie internetowej Poradni lub w sekretariacie i należy go dołączyć po wypełnieniu do wniosku. Złożenie takiego oświadczenia jest niezbędne w sytuacji np. jeśli adres drugiego rodzica jest nieznany i nie ma z nim kontaktu, a jest to rodzic posiadający pełne prawa rodzicielskie. W przypadku braku podpisu rodzica pozbawionego praw rodzicielskich lub z ograniczonymi prawami – konieczne jest dostarczenie do wglądu (skopiowania) orzeczenia Sądu w tej sprawie.  </a:t>
            </a:r>
          </a:p>
          <a:p>
            <a:endParaRPr lang="pl-PL" sz="1400" dirty="0"/>
          </a:p>
          <a:p>
            <a:endParaRPr lang="pl-PL" sz="1400" dirty="0"/>
          </a:p>
          <a:p>
            <a:endParaRPr lang="pl-PL" sz="1400" dirty="0"/>
          </a:p>
        </p:txBody>
      </p:sp>
    </p:spTree>
    <p:extLst>
      <p:ext uri="{BB962C8B-B14F-4D97-AF65-F5344CB8AC3E}">
        <p14:creationId xmlns:p14="http://schemas.microsoft.com/office/powerpoint/2010/main" val="6997833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id="{0AA3CCD0-CAAB-474A-8E1F-0433D799353C}"/>
              </a:ext>
            </a:extLst>
          </p:cNvPr>
          <p:cNvSpPr txBox="1"/>
          <p:nvPr/>
        </p:nvSpPr>
        <p:spPr>
          <a:xfrm>
            <a:off x="721658" y="833719"/>
            <a:ext cx="11075895" cy="2893100"/>
          </a:xfrm>
          <a:prstGeom prst="rect">
            <a:avLst/>
          </a:prstGeom>
          <a:noFill/>
        </p:spPr>
        <p:txBody>
          <a:bodyPr wrap="square" rtlCol="0">
            <a:spAutoFit/>
          </a:bodyPr>
          <a:lstStyle/>
          <a:p>
            <a:r>
              <a:rPr lang="pl-PL" sz="1400" dirty="0"/>
              <a:t>Załączniki do wniosku (podkreślić właściwe):</a:t>
            </a:r>
          </a:p>
          <a:p>
            <a:r>
              <a:rPr lang="pl-PL" sz="1400" dirty="0"/>
              <a:t>1) dokumentację medyczną dotyczącą leczenia, w tym specjalistycznego;</a:t>
            </a:r>
          </a:p>
          <a:p>
            <a:r>
              <a:rPr lang="pl-PL" sz="1400" dirty="0"/>
              <a:t>2) wyniki dotychczasowych badań, w szczególności psychologicznych, pedagogicznych i logopedycznych;</a:t>
            </a:r>
          </a:p>
          <a:p>
            <a:r>
              <a:rPr lang="pl-PL" sz="1400" dirty="0"/>
              <a:t>3) poprzednio wydane orzeczenia lub opinie, jeżeli zostały wydane w innej poradni niż PPP w Chrzanowie;</a:t>
            </a:r>
          </a:p>
          <a:p>
            <a:r>
              <a:rPr lang="pl-PL" sz="1400" dirty="0"/>
              <a:t>4) inne dokumenty istotne dla rozpatrywanego wniosku: …………………………………………...…………………………………………………………………………………………………………..……………………………………………………………………………………………………………………………………………………………………………………………………………………………………………………………………………………………………………………………..</a:t>
            </a:r>
          </a:p>
          <a:p>
            <a:pPr marL="342900" indent="-342900">
              <a:buAutoNum type="arabicParenR" startAt="4"/>
            </a:pPr>
            <a:endParaRPr lang="pl-PL" sz="1400" dirty="0"/>
          </a:p>
          <a:p>
            <a:r>
              <a:rPr lang="pl-PL" sz="1400" i="1" dirty="0">
                <a:solidFill>
                  <a:srgbClr val="FF0000"/>
                </a:solidFill>
              </a:rPr>
              <a:t>Dokumentację medyczną prosimy dołączyć do wniosku tylko, gdy zawiera informacje niezbędne do wydania orzeczenia (np. kopie wypisów ze szpitala, kartoteki leczenia specjalistycznego, wyniki badań diagnostycznych)</a:t>
            </a:r>
          </a:p>
          <a:p>
            <a:endParaRPr lang="pl-PL" sz="1400" i="1" dirty="0">
              <a:solidFill>
                <a:srgbClr val="FF0000"/>
              </a:solidFill>
            </a:endParaRPr>
          </a:p>
          <a:p>
            <a:r>
              <a:rPr lang="pl-PL" sz="1400" i="1" dirty="0">
                <a:solidFill>
                  <a:srgbClr val="FF0000"/>
                </a:solidFill>
              </a:rPr>
              <a:t>Nie  ma potrzeby wpisywać w tym miejscu zaświadczenia lekarskiego stanowiącego podstawę wydania orzeczenia/opinii  wydanego dla potrzeb Zespołu Orzekającego oraz opinii szkoły/przedszkola z opisem funkcjonowania dziecka.</a:t>
            </a:r>
          </a:p>
        </p:txBody>
      </p:sp>
    </p:spTree>
    <p:extLst>
      <p:ext uri="{BB962C8B-B14F-4D97-AF65-F5344CB8AC3E}">
        <p14:creationId xmlns:p14="http://schemas.microsoft.com/office/powerpoint/2010/main" val="15150926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id="{319A9D2B-7806-4888-B07C-AB40D4F50CF8}"/>
              </a:ext>
            </a:extLst>
          </p:cNvPr>
          <p:cNvSpPr>
            <a:spLocks noGrp="1"/>
          </p:cNvSpPr>
          <p:nvPr>
            <p:ph idx="1"/>
          </p:nvPr>
        </p:nvSpPr>
        <p:spPr>
          <a:xfrm>
            <a:off x="838200" y="735106"/>
            <a:ext cx="10515600" cy="5441857"/>
          </a:xfrm>
        </p:spPr>
        <p:txBody>
          <a:bodyPr>
            <a:normAutofit/>
          </a:bodyPr>
          <a:lstStyle/>
          <a:p>
            <a:pPr marL="0" indent="0">
              <a:buNone/>
            </a:pPr>
            <a:r>
              <a:rPr lang="pl-PL" sz="2000" b="1" dirty="0"/>
              <a:t>WNIOSEK</a:t>
            </a:r>
            <a:r>
              <a:rPr lang="pl-PL" sz="2000" dirty="0"/>
              <a:t> </a:t>
            </a:r>
            <a:r>
              <a:rPr lang="pl-PL" sz="2000" b="1" dirty="0"/>
              <a:t>o wydanie orzeczenia / opinii o potrzebie: </a:t>
            </a:r>
            <a:r>
              <a:rPr lang="pl-PL" sz="2000" dirty="0"/>
              <a:t>(właściwe zakreślić)</a:t>
            </a:r>
          </a:p>
          <a:p>
            <a:pPr lvl="0"/>
            <a:r>
              <a:rPr lang="pl-PL" sz="2000" b="1" dirty="0"/>
              <a:t>wczesnego wspomagania rozwoju</a:t>
            </a:r>
            <a:r>
              <a:rPr lang="pl-PL" sz="2000" dirty="0"/>
              <a:t> </a:t>
            </a:r>
            <a:r>
              <a:rPr lang="pl-PL" sz="2000" i="1" dirty="0"/>
              <a:t>(</a:t>
            </a:r>
            <a:r>
              <a:rPr lang="pl-PL" sz="2000" i="1" dirty="0">
                <a:solidFill>
                  <a:srgbClr val="FF0000"/>
                </a:solidFill>
              </a:rPr>
              <a:t>dotyczy wyłącznie dzieci w wieku przedszkolnym lub młodszych, niepełnosprawnych lub zagrożonych niepełnosprawnością</a:t>
            </a:r>
            <a:r>
              <a:rPr lang="pl-PL" sz="2000" i="1" dirty="0"/>
              <a:t>)</a:t>
            </a:r>
          </a:p>
          <a:p>
            <a:pPr lvl="0"/>
            <a:r>
              <a:rPr lang="pl-PL" sz="2000" b="1" dirty="0"/>
              <a:t>kształcenia specjalnego </a:t>
            </a:r>
            <a:r>
              <a:rPr lang="pl-PL" sz="2000" i="1" dirty="0"/>
              <a:t>(</a:t>
            </a:r>
            <a:r>
              <a:rPr lang="pl-PL" sz="2000" i="1" dirty="0">
                <a:solidFill>
                  <a:srgbClr val="FF0000"/>
                </a:solidFill>
              </a:rPr>
              <a:t>od 3 r.ż., dla dzieci ze stwierdzoną niepełnosprawnością: niewidzących lub słabowidzących, niesłyszących lub słabosłyszących, niepełnosprawnych ruchowo w tym z afazją, z autyzmem w tym zespołem Aspergera, niepełnosprawnych intelektualnie w stopniu lekkim, umiarkowanym, znacznym, a także zagrożonych niedostosowaniem społecznym lub niedostosowanych społecznie</a:t>
            </a:r>
            <a:r>
              <a:rPr lang="pl-PL" sz="2000" i="1" dirty="0"/>
              <a:t>)</a:t>
            </a:r>
          </a:p>
          <a:p>
            <a:pPr lvl="0"/>
            <a:r>
              <a:rPr lang="pl-PL" sz="2000" b="1" dirty="0"/>
              <a:t>indywidualnego nauczania </a:t>
            </a:r>
            <a:r>
              <a:rPr lang="pl-PL" sz="2000" i="1" dirty="0"/>
              <a:t>(</a:t>
            </a:r>
            <a:r>
              <a:rPr lang="pl-PL" sz="2000" i="1" dirty="0">
                <a:solidFill>
                  <a:srgbClr val="FF0000"/>
                </a:solidFill>
              </a:rPr>
              <a:t>z uwagi na stan zdrowia znacznie utrudniający lub uniemożliwiający uczęszczanie do szkoły</a:t>
            </a:r>
            <a:r>
              <a:rPr lang="pl-PL" sz="2000" i="1" dirty="0"/>
              <a:t>)</a:t>
            </a:r>
          </a:p>
          <a:p>
            <a:pPr lvl="0"/>
            <a:r>
              <a:rPr lang="pl-PL" sz="2000" b="1" dirty="0"/>
              <a:t>indywidualnego rocznego przygotowania przedszkolnego </a:t>
            </a:r>
            <a:r>
              <a:rPr lang="pl-PL" sz="2000" i="1" dirty="0"/>
              <a:t>(</a:t>
            </a:r>
            <a:r>
              <a:rPr lang="pl-PL" sz="2000" i="1" dirty="0">
                <a:solidFill>
                  <a:srgbClr val="FF0000"/>
                </a:solidFill>
              </a:rPr>
              <a:t>z uwagi na stan zdrowia znacznie utrudniający lub uniemożliwiający uczęszczanie do szkoły</a:t>
            </a:r>
            <a:r>
              <a:rPr lang="pl-PL" sz="2000" i="1" dirty="0"/>
              <a:t>)</a:t>
            </a:r>
            <a:endParaRPr lang="pl-PL" sz="2000" dirty="0"/>
          </a:p>
          <a:p>
            <a:pPr lvl="0"/>
            <a:r>
              <a:rPr lang="pl-PL" sz="2000" b="1" dirty="0"/>
              <a:t>zajęć rewalidacyjno-wychowawczych indywidualnych   </a:t>
            </a:r>
            <a:r>
              <a:rPr lang="pl-PL" sz="2000" i="1" dirty="0"/>
              <a:t>(</a:t>
            </a:r>
            <a:r>
              <a:rPr lang="pl-PL" sz="2000" i="1" dirty="0">
                <a:solidFill>
                  <a:srgbClr val="FF0000"/>
                </a:solidFill>
              </a:rPr>
              <a:t>z uwagi na niepełnosprawność intelektualną w stopniu głębokim</a:t>
            </a:r>
            <a:r>
              <a:rPr lang="pl-PL" sz="2000" i="1" dirty="0"/>
              <a:t>)</a:t>
            </a:r>
            <a:r>
              <a:rPr lang="pl-PL" sz="2000" dirty="0"/>
              <a:t>       </a:t>
            </a:r>
          </a:p>
          <a:p>
            <a:pPr lvl="0"/>
            <a:r>
              <a:rPr lang="pl-PL" sz="2000" b="1" dirty="0"/>
              <a:t>zajęć rewalidacyjno-wychowawczych zespołowych</a:t>
            </a:r>
            <a:r>
              <a:rPr lang="pl-PL" sz="2000" i="1" dirty="0"/>
              <a:t> (</a:t>
            </a:r>
            <a:r>
              <a:rPr lang="pl-PL" sz="2000" i="1" dirty="0">
                <a:solidFill>
                  <a:srgbClr val="FF0000"/>
                </a:solidFill>
              </a:rPr>
              <a:t>z uwagi na niepełnosprawność intelektualną w stopniu głębokim</a:t>
            </a:r>
            <a:r>
              <a:rPr lang="pl-PL" sz="2000" i="1" dirty="0"/>
              <a:t>)</a:t>
            </a:r>
            <a:r>
              <a:rPr lang="pl-PL" sz="2000" dirty="0"/>
              <a:t> </a:t>
            </a:r>
            <a:endParaRPr lang="pl-PL" sz="2000" b="1" dirty="0"/>
          </a:p>
          <a:p>
            <a:pPr marL="0" indent="0">
              <a:buNone/>
            </a:pPr>
            <a:endParaRPr lang="pl-PL" sz="2000" dirty="0"/>
          </a:p>
          <a:p>
            <a:pPr marL="0" indent="0">
              <a:buNone/>
            </a:pPr>
            <a:endParaRPr lang="pl-PL" dirty="0"/>
          </a:p>
        </p:txBody>
      </p:sp>
    </p:spTree>
    <p:extLst>
      <p:ext uri="{BB962C8B-B14F-4D97-AF65-F5344CB8AC3E}">
        <p14:creationId xmlns:p14="http://schemas.microsoft.com/office/powerpoint/2010/main" val="34663219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id="{F5B4D303-3E62-41A9-87FF-C461BB749792}"/>
              </a:ext>
            </a:extLst>
          </p:cNvPr>
          <p:cNvSpPr>
            <a:spLocks noGrp="1"/>
          </p:cNvSpPr>
          <p:nvPr>
            <p:ph idx="1"/>
          </p:nvPr>
        </p:nvSpPr>
        <p:spPr>
          <a:xfrm>
            <a:off x="838200" y="744071"/>
            <a:ext cx="10515600" cy="5432892"/>
          </a:xfrm>
        </p:spPr>
        <p:txBody>
          <a:bodyPr>
            <a:normAutofit/>
          </a:bodyPr>
          <a:lstStyle/>
          <a:p>
            <a:pPr marL="0" lvl="0" indent="0">
              <a:buNone/>
            </a:pPr>
            <a:endParaRPr lang="pl-PL" sz="1400" dirty="0"/>
          </a:p>
          <a:p>
            <a:pPr marL="0" lvl="0" indent="0">
              <a:buNone/>
            </a:pPr>
            <a:endParaRPr lang="pl-PL" sz="1400" dirty="0"/>
          </a:p>
          <a:p>
            <a:pPr marL="0" lvl="0" indent="0">
              <a:buNone/>
            </a:pPr>
            <a:r>
              <a:rPr lang="pl-PL" sz="1400" dirty="0"/>
              <a:t>1. Imię (imiona) i nazwisko dziecka/ucznia: .................................................................................</a:t>
            </a:r>
          </a:p>
          <a:p>
            <a:pPr marL="0" lvl="0" indent="0">
              <a:buNone/>
            </a:pPr>
            <a:r>
              <a:rPr lang="pl-PL" sz="1400" dirty="0"/>
              <a:t>2. Data urodzenia ……………………………….. miejsce urodzenia dziecka/ucznia: ......................................</a:t>
            </a:r>
          </a:p>
          <a:p>
            <a:pPr marL="0" indent="0">
              <a:buNone/>
            </a:pPr>
            <a:r>
              <a:rPr lang="pl-PL" sz="1400" dirty="0"/>
              <a:t>3. PESEL ………………………………………… </a:t>
            </a:r>
            <a:r>
              <a:rPr lang="pl-PL" sz="1400" i="1" dirty="0"/>
              <a:t>(</a:t>
            </a:r>
            <a:r>
              <a:rPr lang="pl-PL" sz="1400" i="1" dirty="0">
                <a:solidFill>
                  <a:srgbClr val="FF0000"/>
                </a:solidFill>
              </a:rPr>
              <a:t>jeśli posiada, w przypadku braku numeru PESEL – seria i numer dokumentu potwierdzającego tożsamość</a:t>
            </a:r>
            <a:r>
              <a:rPr lang="pl-PL" sz="1400" i="1" dirty="0"/>
              <a:t>) </a:t>
            </a:r>
            <a:r>
              <a:rPr lang="pl-PL" sz="1400" dirty="0"/>
              <a:t>4. Adres zamieszkania </a:t>
            </a:r>
            <a:r>
              <a:rPr lang="pl-PL" sz="1400" b="1" u="sng" dirty="0"/>
              <a:t>dziecka/ucznia</a:t>
            </a:r>
            <a:r>
              <a:rPr lang="pl-PL" sz="1400" dirty="0"/>
              <a:t>:</a:t>
            </a:r>
          </a:p>
          <a:p>
            <a:pPr marL="0" indent="0">
              <a:buNone/>
            </a:pPr>
            <a:r>
              <a:rPr lang="pl-PL" sz="1400" dirty="0"/>
              <a:t>kod pocztowy............................ miejscowość ………………………………………………..., ulica i numer ………………………………………………………………………………</a:t>
            </a:r>
          </a:p>
          <a:p>
            <a:pPr marL="0" lvl="0" indent="0">
              <a:buNone/>
            </a:pPr>
            <a:r>
              <a:rPr lang="pl-PL" sz="1400" dirty="0"/>
              <a:t>5. Nazwa i adres przedszkola/szkoły/ośrodka do którego uczęszcza dziecko/uczeń: </a:t>
            </a:r>
            <a:r>
              <a:rPr lang="pl-PL" sz="1400" i="1" dirty="0"/>
              <a:t>(</a:t>
            </a:r>
            <a:r>
              <a:rPr lang="pl-PL" sz="1400" i="1" dirty="0">
                <a:solidFill>
                  <a:srgbClr val="FF0000"/>
                </a:solidFill>
              </a:rPr>
              <a:t>prosimy podać pełną nazwę placówki i jej adres</a:t>
            </a:r>
            <a:r>
              <a:rPr lang="pl-PL" sz="1400" i="1" dirty="0"/>
              <a:t>)</a:t>
            </a:r>
          </a:p>
          <a:p>
            <a:pPr marL="0" indent="0">
              <a:buNone/>
            </a:pPr>
            <a:r>
              <a:rPr lang="pl-PL" sz="1400" dirty="0"/>
              <a:t>........................................................................................................................................................................................................................................</a:t>
            </a:r>
          </a:p>
          <a:p>
            <a:pPr marL="0" indent="0">
              <a:buNone/>
            </a:pPr>
            <a:r>
              <a:rPr lang="pl-PL" sz="1400" dirty="0"/>
              <a:t>klasa/oddział:........................................................                  nazwa zawodu w przypadku ucznia szkoły prowadzącej kształcenie zawodowe:</a:t>
            </a:r>
          </a:p>
          <a:p>
            <a:pPr marL="0" indent="0">
              <a:buNone/>
            </a:pPr>
            <a:r>
              <a:rPr lang="pl-PL" sz="1400" dirty="0"/>
              <a:t>....................................................................................................................................................</a:t>
            </a:r>
          </a:p>
          <a:p>
            <a:pPr marL="0" lvl="0" indent="0">
              <a:buNone/>
            </a:pPr>
            <a:r>
              <a:rPr lang="pl-PL" sz="1400" dirty="0"/>
              <a:t>6. Imiona i nazwiska rodziców dziecka/ucznia lub opiekuna prawnego dziecka/ucznia:  </a:t>
            </a:r>
            <a:r>
              <a:rPr lang="pl-PL" sz="1400" i="1" dirty="0"/>
              <a:t>(</a:t>
            </a:r>
            <a:r>
              <a:rPr lang="pl-PL" sz="1400" i="1" dirty="0">
                <a:solidFill>
                  <a:srgbClr val="FF0000"/>
                </a:solidFill>
              </a:rPr>
              <a:t>prosimy podać imię i nazwisko matki oraz imię i nazwisko ojca, zgodnie z danymi dziecka znajdującymi się w akcie urodzenia, jeśli brak tam nazwiska ojca – wpisać „ojciec nieznany”, jeśli wnioskodawcą jest opiekun prawny - wpisać imię i nazwisko opiekuna prawnego</a:t>
            </a:r>
            <a:r>
              <a:rPr lang="pl-PL" sz="1400" i="1" dirty="0"/>
              <a:t>)</a:t>
            </a:r>
          </a:p>
          <a:p>
            <a:pPr marL="0" indent="0">
              <a:buNone/>
            </a:pPr>
            <a:r>
              <a:rPr lang="pl-PL" sz="1400" dirty="0"/>
              <a:t>..............................................................................................................................................................................................................................</a:t>
            </a:r>
          </a:p>
          <a:p>
            <a:pPr marL="0" indent="0">
              <a:buNone/>
            </a:pPr>
            <a:endParaRPr lang="pl-PL" sz="1400" dirty="0"/>
          </a:p>
          <a:p>
            <a:pPr marL="0" indent="0">
              <a:buNone/>
            </a:pPr>
            <a:endParaRPr lang="pl-PL" sz="1400" dirty="0"/>
          </a:p>
          <a:p>
            <a:pPr marL="0" lvl="0" indent="0">
              <a:buNone/>
            </a:pPr>
            <a:endParaRPr lang="pl-PL" sz="1400" dirty="0"/>
          </a:p>
          <a:p>
            <a:pPr marL="0" indent="0">
              <a:buNone/>
            </a:pPr>
            <a:endParaRPr lang="pl-PL" sz="1400" dirty="0"/>
          </a:p>
        </p:txBody>
      </p:sp>
    </p:spTree>
    <p:extLst>
      <p:ext uri="{BB962C8B-B14F-4D97-AF65-F5344CB8AC3E}">
        <p14:creationId xmlns:p14="http://schemas.microsoft.com/office/powerpoint/2010/main" val="19492834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id="{F5B4D303-3E62-41A9-87FF-C461BB749792}"/>
              </a:ext>
            </a:extLst>
          </p:cNvPr>
          <p:cNvSpPr>
            <a:spLocks noGrp="1"/>
          </p:cNvSpPr>
          <p:nvPr>
            <p:ph idx="1"/>
          </p:nvPr>
        </p:nvSpPr>
        <p:spPr>
          <a:xfrm>
            <a:off x="838200" y="744071"/>
            <a:ext cx="10515600" cy="5432892"/>
          </a:xfrm>
        </p:spPr>
        <p:txBody>
          <a:bodyPr>
            <a:normAutofit/>
          </a:bodyPr>
          <a:lstStyle/>
          <a:p>
            <a:pPr marL="0" lvl="0" indent="0">
              <a:buNone/>
            </a:pPr>
            <a:r>
              <a:rPr lang="pl-PL" sz="1400" dirty="0"/>
              <a:t>7. Adres zamieszkania rodziców lub opiekuna prawnego oraz adres do korespondencji jeśli jest inny niż adres zamieszkania: </a:t>
            </a:r>
          </a:p>
          <a:p>
            <a:pPr marL="0" indent="0">
              <a:buNone/>
            </a:pPr>
            <a:r>
              <a:rPr lang="pl-PL" sz="1400" dirty="0"/>
              <a:t>adres matki …………………………………………………………………………………………………………………………………………………………………………………</a:t>
            </a:r>
          </a:p>
          <a:p>
            <a:pPr marL="0" indent="0">
              <a:buNone/>
            </a:pPr>
            <a:r>
              <a:rPr lang="pl-PL" sz="1400" dirty="0"/>
              <a:t>nr telefonu i adres mailowy (jeśli posiada) ………………………………………………………………………………………………………………………………….</a:t>
            </a:r>
          </a:p>
          <a:p>
            <a:pPr marL="0" indent="0">
              <a:buNone/>
            </a:pPr>
            <a:r>
              <a:rPr lang="pl-PL" sz="1400" dirty="0"/>
              <a:t>adres ojca ……………………………………………………………………………………………………………………………………………………………………………………</a:t>
            </a:r>
          </a:p>
          <a:p>
            <a:pPr marL="0" indent="0">
              <a:buNone/>
            </a:pPr>
            <a:r>
              <a:rPr lang="pl-PL" sz="1400" dirty="0"/>
              <a:t>nr telefonu i adres mailowy (jeśli posiada) ………………………………………………………………………………………………………………………………….</a:t>
            </a:r>
          </a:p>
          <a:p>
            <a:pPr marL="0" indent="0">
              <a:buNone/>
            </a:pPr>
            <a:r>
              <a:rPr lang="pl-PL" sz="1400" dirty="0"/>
              <a:t> adres opiekuna prawnego</a:t>
            </a:r>
            <a:r>
              <a:rPr lang="pl-PL" sz="1400" dirty="0">
                <a:sym typeface="Symbol" panose="05050102010706020507" pitchFamily="18" charset="2"/>
              </a:rPr>
              <a:t> </a:t>
            </a:r>
            <a:r>
              <a:rPr lang="pl-PL" sz="1400" i="1" dirty="0">
                <a:sym typeface="Symbol" panose="05050102010706020507" pitchFamily="18" charset="2"/>
              </a:rPr>
              <a:t>(</a:t>
            </a:r>
            <a:r>
              <a:rPr lang="pl-PL" sz="1400" i="1" dirty="0">
                <a:solidFill>
                  <a:srgbClr val="FF0000"/>
                </a:solidFill>
                <a:sym typeface="Symbol" panose="05050102010706020507" pitchFamily="18" charset="2"/>
              </a:rPr>
              <a:t>jeśli dotyczy, czyli gdy wnioskodawcą jest opiekun prawny</a:t>
            </a:r>
            <a:r>
              <a:rPr lang="pl-PL" sz="1400" i="1" dirty="0">
                <a:sym typeface="Symbol" panose="05050102010706020507" pitchFamily="18" charset="2"/>
              </a:rPr>
              <a:t>)</a:t>
            </a:r>
            <a:r>
              <a:rPr lang="pl-PL" sz="1400" dirty="0">
                <a:sym typeface="Symbol" panose="05050102010706020507" pitchFamily="18" charset="2"/>
              </a:rPr>
              <a:t> </a:t>
            </a:r>
            <a:r>
              <a:rPr lang="pl-PL" sz="1400" dirty="0"/>
              <a:t>…………………………………………………………….</a:t>
            </a:r>
          </a:p>
          <a:p>
            <a:pPr marL="0" indent="0">
              <a:buNone/>
            </a:pPr>
            <a:r>
              <a:rPr lang="pl-PL" sz="1400" dirty="0"/>
              <a:t>……………………………………………………………………………………………………………………………………………………………………………………………………</a:t>
            </a:r>
          </a:p>
          <a:p>
            <a:pPr marL="0" indent="0">
              <a:buNone/>
            </a:pPr>
            <a:r>
              <a:rPr lang="pl-PL" sz="1400" dirty="0"/>
              <a:t>nr telefonu i adres mailowy (jeśli posiada) ………………………………………………………………………………………………………………………………....</a:t>
            </a:r>
          </a:p>
          <a:p>
            <a:pPr marL="0" indent="0">
              <a:buNone/>
            </a:pPr>
            <a:r>
              <a:rPr lang="pl-PL" sz="1400" dirty="0"/>
              <a:t>Adres do korespondencji wnioskodawcy, a w przypadku wnioskodawców będących rodzicami/opiekunami prawnymi niepełnoletniego dziecka lub ucznia – wskazanie, któremu z wnioskodawców przekazuje się orzeczenie lub opinię (przy czym drugi z wnioskodawców zachowuje prawo do otrzymania kopii orzeczenia lub opinii) ………………………………………………………………………………………………….…………………………………………………………………………………………………………………..</a:t>
            </a:r>
          </a:p>
          <a:p>
            <a:pPr marL="0" indent="0">
              <a:buNone/>
            </a:pPr>
            <a:r>
              <a:rPr lang="pl-PL" sz="1400" dirty="0"/>
              <a:t>………………………………………………………………………………………………………………………………………………………………………………………………………………………</a:t>
            </a:r>
          </a:p>
          <a:p>
            <a:pPr marL="0" lvl="0" indent="0">
              <a:buNone/>
            </a:pPr>
            <a:r>
              <a:rPr lang="pl-PL" sz="1400" i="1" dirty="0">
                <a:solidFill>
                  <a:srgbClr val="FF0000"/>
                </a:solidFill>
              </a:rPr>
              <a:t>Wnioskodawcą może być jeden lub oboje rodziców, więc w sytuacji, gdy wnioskuje dwoje rodziców – należy wpisać imię i nazwisko tego rodzica, któremu przekazywane jest orzeczenie lub opinia, to samo dotyczy sytuacji gdy wnioskodawcami jest dwoje opiekunów prawnych. Wynika to z faktu, iż orzeczenie/opinia wydawane są w jednym egzemplarzu (drugi z rodziców może otrzymać kopię).</a:t>
            </a:r>
          </a:p>
          <a:p>
            <a:pPr marL="0" indent="0">
              <a:buNone/>
            </a:pPr>
            <a:endParaRPr lang="pl-PL" sz="1400" dirty="0"/>
          </a:p>
          <a:p>
            <a:pPr marL="0" lvl="0" indent="0">
              <a:buNone/>
            </a:pPr>
            <a:endParaRPr lang="pl-PL" sz="1400" dirty="0"/>
          </a:p>
          <a:p>
            <a:pPr marL="0" indent="0">
              <a:buNone/>
            </a:pPr>
            <a:endParaRPr lang="pl-PL" sz="1400" dirty="0"/>
          </a:p>
        </p:txBody>
      </p:sp>
    </p:spTree>
    <p:extLst>
      <p:ext uri="{BB962C8B-B14F-4D97-AF65-F5344CB8AC3E}">
        <p14:creationId xmlns:p14="http://schemas.microsoft.com/office/powerpoint/2010/main" val="9421655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id="{53617DC9-BA1D-4758-A452-3F67A7470DD0}"/>
              </a:ext>
            </a:extLst>
          </p:cNvPr>
          <p:cNvSpPr>
            <a:spLocks noGrp="1"/>
          </p:cNvSpPr>
          <p:nvPr>
            <p:ph idx="1"/>
          </p:nvPr>
        </p:nvSpPr>
        <p:spPr>
          <a:xfrm>
            <a:off x="838200" y="591671"/>
            <a:ext cx="10515600" cy="5585292"/>
          </a:xfrm>
        </p:spPr>
        <p:txBody>
          <a:bodyPr>
            <a:normAutofit/>
          </a:bodyPr>
          <a:lstStyle/>
          <a:p>
            <a:pPr marL="0" lvl="0" indent="0">
              <a:buNone/>
            </a:pPr>
            <a:endParaRPr lang="pl-PL" sz="1400" dirty="0"/>
          </a:p>
          <a:p>
            <a:pPr marL="0" lvl="0" indent="0">
              <a:buNone/>
            </a:pPr>
            <a:r>
              <a:rPr lang="pl-PL" sz="1400" dirty="0"/>
              <a:t>8. Określenie przyczyny i celu, dla którego niezbędne jest uzyskanie orzeczenia lub opinii:</a:t>
            </a:r>
          </a:p>
          <a:p>
            <a:pPr marL="0" indent="0">
              <a:buNone/>
            </a:pPr>
            <a:r>
              <a:rPr lang="pl-PL" sz="1400" dirty="0"/>
              <a:t>…....................................................................................................................................................................................................................................................................................................................................................................................................................................................................................................................................................................................................................….....................................................................................................................................................................................................................................................................................................................................</a:t>
            </a:r>
          </a:p>
          <a:p>
            <a:pPr marL="0" indent="0">
              <a:buNone/>
            </a:pPr>
            <a:r>
              <a:rPr lang="pl-PL" sz="1400" i="1" dirty="0">
                <a:solidFill>
                  <a:srgbClr val="FF0000"/>
                </a:solidFill>
              </a:rPr>
              <a:t>Należy podać </a:t>
            </a:r>
            <a:r>
              <a:rPr lang="pl-PL" sz="1400" i="1" u="sng" dirty="0">
                <a:solidFill>
                  <a:srgbClr val="FF0000"/>
                </a:solidFill>
              </a:rPr>
              <a:t>PRZYCZYNĘ</a:t>
            </a:r>
            <a:r>
              <a:rPr lang="pl-PL" sz="1400" i="1" dirty="0">
                <a:solidFill>
                  <a:srgbClr val="FF0000"/>
                </a:solidFill>
              </a:rPr>
              <a:t> objęcia dziecka wybraną formą pomocy na mocy orzeczenia lub opinii, np. rodzaj niepełnosprawności, diagnoza medyczna, trudności w funkcjonowaniu oraz </a:t>
            </a:r>
            <a:r>
              <a:rPr lang="pl-PL" sz="1400" i="1" u="sng" dirty="0">
                <a:solidFill>
                  <a:srgbClr val="FF0000"/>
                </a:solidFill>
              </a:rPr>
              <a:t>CEL</a:t>
            </a:r>
            <a:r>
              <a:rPr lang="pl-PL" sz="1400" i="1" dirty="0">
                <a:solidFill>
                  <a:srgbClr val="FF0000"/>
                </a:solidFill>
              </a:rPr>
              <a:t> uzyskania orzeczenia lub opinii,  np. opieka nauczyciela współorganizującego, objęcie zajęciami specjalistycznymi, dostosowanie wymagań, lub inne formy pomocy, które wnioskodawca uznaje za potrzebne</a:t>
            </a:r>
          </a:p>
          <a:p>
            <a:pPr marL="0" indent="0">
              <a:buNone/>
            </a:pPr>
            <a:endParaRPr lang="pl-PL" sz="1400" i="1" dirty="0">
              <a:solidFill>
                <a:srgbClr val="FF0000"/>
              </a:solidFill>
            </a:endParaRPr>
          </a:p>
          <a:p>
            <a:pPr marL="0" lvl="0" indent="0">
              <a:buNone/>
            </a:pPr>
            <a:r>
              <a:rPr lang="pl-PL" sz="1400" dirty="0"/>
              <a:t>9. Informacja o poprzednio wydanych dla dziecka/ucznia orzeczeniach lub opiniach – jeżeli takie zostały wydane, wraz ze wskazaniem nazwy poradni, w której działał zespół, który wydał orzeczenie lub opinię, a w przypadku opinii wydawanych przez zespół opiniujący działający w niepublicznej poradni psychologiczno – pedagogicznej – nazwa niepublicznej poradni psychologiczno – pedagogicznej:</a:t>
            </a:r>
          </a:p>
          <a:p>
            <a:pPr marL="0" indent="0">
              <a:buNone/>
            </a:pPr>
            <a:r>
              <a:rPr lang="pl-PL" sz="1400" dirty="0"/>
              <a:t>........................................................................................................................................................................................................................................................................................................….....................................................................................................................................................................</a:t>
            </a:r>
          </a:p>
          <a:p>
            <a:pPr marL="0" indent="0">
              <a:buNone/>
            </a:pPr>
            <a:r>
              <a:rPr lang="pl-PL" sz="1400" i="1" dirty="0">
                <a:solidFill>
                  <a:srgbClr val="FF0000"/>
                </a:solidFill>
              </a:rPr>
              <a:t>jeśli dziecko wcześniej objęte było pomocą na podstawie opinii lub orzeczenia należy wpisać: np.: „orzeczenie o potrzebie kształcenia specjalnego z uwagi na niepełnosprawność ruchową na etap wychowania przedszkolnego wydane przez PPP w Chrzanowie”, „opinia w sprawie odroczenia rozpoczęcia spełniania obowiązku szkolnego wydana przez Niepubliczną Poradnię Psychologiczno-Pedagogiczną w Krakowie”, itp.</a:t>
            </a:r>
          </a:p>
          <a:p>
            <a:pPr marL="0" indent="0">
              <a:buNone/>
            </a:pPr>
            <a:endParaRPr lang="pl-PL" sz="1400" i="1" dirty="0">
              <a:solidFill>
                <a:srgbClr val="FF0000"/>
              </a:solidFill>
            </a:endParaRPr>
          </a:p>
          <a:p>
            <a:pPr marL="0" indent="0">
              <a:buNone/>
            </a:pPr>
            <a:endParaRPr lang="pl-PL" sz="1400" dirty="0"/>
          </a:p>
        </p:txBody>
      </p:sp>
    </p:spTree>
    <p:extLst>
      <p:ext uri="{BB962C8B-B14F-4D97-AF65-F5344CB8AC3E}">
        <p14:creationId xmlns:p14="http://schemas.microsoft.com/office/powerpoint/2010/main" val="5872972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id="{0AA3CCD0-CAAB-474A-8E1F-0433D799353C}"/>
              </a:ext>
            </a:extLst>
          </p:cNvPr>
          <p:cNvSpPr txBox="1"/>
          <p:nvPr/>
        </p:nvSpPr>
        <p:spPr>
          <a:xfrm>
            <a:off x="744071" y="591671"/>
            <a:ext cx="10641105" cy="5047536"/>
          </a:xfrm>
          <a:prstGeom prst="rect">
            <a:avLst/>
          </a:prstGeom>
          <a:noFill/>
        </p:spPr>
        <p:txBody>
          <a:bodyPr wrap="square" rtlCol="0">
            <a:spAutoFit/>
          </a:bodyPr>
          <a:lstStyle/>
          <a:p>
            <a:pPr lvl="0"/>
            <a:endParaRPr lang="pl-PL" sz="1400" dirty="0"/>
          </a:p>
          <a:p>
            <a:pPr lvl="0"/>
            <a:endParaRPr lang="pl-PL" sz="1400" dirty="0"/>
          </a:p>
          <a:p>
            <a:pPr lvl="0"/>
            <a:endParaRPr lang="pl-PL" sz="1400" dirty="0"/>
          </a:p>
          <a:p>
            <a:pPr lvl="0"/>
            <a:endParaRPr lang="pl-PL" sz="1400" dirty="0"/>
          </a:p>
          <a:p>
            <a:pPr lvl="0"/>
            <a:endParaRPr lang="pl-PL" sz="1400" dirty="0"/>
          </a:p>
          <a:p>
            <a:pPr lvl="0"/>
            <a:r>
              <a:rPr lang="pl-PL" sz="1400" dirty="0"/>
              <a:t>10. Informacja o stosowanych metodach komunikacji – w przypadku gdy dziecko/uczeń wymaga alternatywnych metod komunikacji (AAC) lub nie posługuje się językiem polskim w stopniu komunikatywnym:</a:t>
            </a:r>
          </a:p>
          <a:p>
            <a:r>
              <a:rPr lang="pl-PL" sz="1400" dirty="0"/>
              <a:t>......................................................................................................................................................................................................................................................................................................................................................................................................................................................................................</a:t>
            </a:r>
          </a:p>
          <a:p>
            <a:r>
              <a:rPr lang="pl-PL" sz="1400" i="1" dirty="0">
                <a:solidFill>
                  <a:srgbClr val="FF0000"/>
                </a:solidFill>
              </a:rPr>
              <a:t>Wpisać np. „stosuje aplikację </a:t>
            </a:r>
            <a:r>
              <a:rPr lang="pl-PL" sz="1400" i="1" dirty="0" err="1">
                <a:solidFill>
                  <a:srgbClr val="FF0000"/>
                </a:solidFill>
              </a:rPr>
              <a:t>Mówik</a:t>
            </a:r>
            <a:r>
              <a:rPr lang="pl-PL" sz="1400" i="1" dirty="0">
                <a:solidFill>
                  <a:srgbClr val="FF0000"/>
                </a:solidFill>
              </a:rPr>
              <a:t>”, lub PECS lub inne używane przez dziecko, w przypadku dzieci niesłyszących podać czy używa języka migowego, w przypadku dzieci obcokrajowców, podać jakim językiem posługuje się dziecko i jaka jest jego znajomość języka polskiego</a:t>
            </a:r>
          </a:p>
          <a:p>
            <a:endParaRPr lang="pl-PL" sz="1400" dirty="0"/>
          </a:p>
          <a:p>
            <a:endParaRPr lang="pl-PL" sz="1400" dirty="0"/>
          </a:p>
          <a:p>
            <a:pPr lvl="0"/>
            <a:r>
              <a:rPr lang="pl-PL" sz="1400" dirty="0"/>
              <a:t>11. Informacje o specyficznych potrzebach lub zachowaniu dziecka: ……………………………..…………………………………………………………………………………………………..…………………………………………………………………………………………………..……………………………………………………………………………………………………………………………………………………………………………………………………………………………..</a:t>
            </a:r>
          </a:p>
          <a:p>
            <a:pPr lvl="0"/>
            <a:endParaRPr lang="pl-PL" sz="1400" dirty="0"/>
          </a:p>
          <a:p>
            <a:pPr lvl="0"/>
            <a:r>
              <a:rPr lang="pl-PL" sz="1400" i="1" dirty="0">
                <a:solidFill>
                  <a:srgbClr val="FF0000"/>
                </a:solidFill>
              </a:rPr>
              <a:t>Jest to miejsce na wpisanie dodatkowych, ważnych z punktu widzenia funkcjonowania dziecka/ucznia informacji o jego potrzebach i specyfice zachowania, np.: „z uwagi na nadwrażliwość słuchową potrzebuje na przerwach korzystać ze słuchawek wyciszających”, „ma trudności z samodzielnym schodzeniem po schodach”, itp. </a:t>
            </a:r>
          </a:p>
          <a:p>
            <a:pPr lvl="0"/>
            <a:endParaRPr lang="pl-PL" sz="1400" i="1" dirty="0">
              <a:solidFill>
                <a:srgbClr val="FF0000"/>
              </a:solidFill>
            </a:endParaRPr>
          </a:p>
          <a:p>
            <a:pPr lvl="0"/>
            <a:endParaRPr lang="pl-PL" sz="1400" i="1" dirty="0">
              <a:solidFill>
                <a:srgbClr val="FF0000"/>
              </a:solidFill>
            </a:endParaRPr>
          </a:p>
          <a:p>
            <a:endParaRPr lang="pl-PL" sz="1400" dirty="0"/>
          </a:p>
        </p:txBody>
      </p:sp>
    </p:spTree>
    <p:extLst>
      <p:ext uri="{BB962C8B-B14F-4D97-AF65-F5344CB8AC3E}">
        <p14:creationId xmlns:p14="http://schemas.microsoft.com/office/powerpoint/2010/main" val="10328629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id="{0AA3CCD0-CAAB-474A-8E1F-0433D799353C}"/>
              </a:ext>
            </a:extLst>
          </p:cNvPr>
          <p:cNvSpPr txBox="1"/>
          <p:nvPr/>
        </p:nvSpPr>
        <p:spPr>
          <a:xfrm>
            <a:off x="605117" y="1344707"/>
            <a:ext cx="10641105" cy="4616648"/>
          </a:xfrm>
          <a:prstGeom prst="rect">
            <a:avLst/>
          </a:prstGeom>
          <a:noFill/>
        </p:spPr>
        <p:txBody>
          <a:bodyPr wrap="square" rtlCol="0">
            <a:spAutoFit/>
          </a:bodyPr>
          <a:lstStyle/>
          <a:p>
            <a:pPr lvl="0"/>
            <a:endParaRPr lang="pl-PL" sz="1400" dirty="0"/>
          </a:p>
          <a:p>
            <a:pPr lvl="0"/>
            <a:r>
              <a:rPr lang="pl-PL" sz="1400" dirty="0"/>
              <a:t>13. Podpis wnioskodawcy, a w przypadku wnioskodawców będących rodzicami niepełnoletniego dziecka lub ucznia – podpisy obojga rodziców:</a:t>
            </a:r>
          </a:p>
          <a:p>
            <a:r>
              <a:rPr lang="pl-PL" sz="1400" dirty="0"/>
              <a:t> </a:t>
            </a:r>
          </a:p>
          <a:p>
            <a:r>
              <a:rPr lang="pl-PL" sz="1400" dirty="0"/>
              <a:t>…………………………………..                                                                                 ………………………………                                                …………………………….</a:t>
            </a:r>
          </a:p>
          <a:p>
            <a:r>
              <a:rPr lang="pl-PL" sz="1400" dirty="0"/>
              <a:t> podpis matki/ opiekuna prawnego                                                                      podpis ojca                                             lub podpis pełnoletniego ucznia</a:t>
            </a:r>
          </a:p>
          <a:p>
            <a:pPr lvl="0"/>
            <a:endParaRPr lang="pl-PL" sz="1400" dirty="0"/>
          </a:p>
          <a:p>
            <a:pPr lvl="0"/>
            <a:r>
              <a:rPr lang="pl-PL" sz="1400" i="1" dirty="0">
                <a:solidFill>
                  <a:srgbClr val="FF0000"/>
                </a:solidFill>
              </a:rPr>
              <a:t>Niezbędne jest by podpisało się oboje rodziców posiadających pełne prawa rodzicielskie !!!</a:t>
            </a:r>
          </a:p>
          <a:p>
            <a:pPr lvl="0"/>
            <a:endParaRPr lang="pl-PL" sz="1400" i="1" dirty="0">
              <a:solidFill>
                <a:srgbClr val="FF0000"/>
              </a:solidFill>
            </a:endParaRPr>
          </a:p>
          <a:p>
            <a:r>
              <a:rPr lang="pl-PL" sz="1400" dirty="0"/>
              <a:t>Oświadczam, że wyrażam zgodę na przetwarzanie moich danych osobowych zawartych we wniosku, dla potrzeb jego rozpatrzenia, zgodnie z Rozporządzeniem Parlamentu Europejskiego  i Rady (UE) 2016/679 z dnia 27.04.2016r. w sprawie Ochrony Osób Fizycznych,  w związku z  przetwarzaniem danych osobowych i w sprawie swobodnego przepływu, takich danych oraz uchylenia Dyrektywy 95/46WE (RODO). Pełny tekst klauzuli informacyjnej wynikającej  z art. 13 i 14 RODO dostępny jest na stronie internetowej Poradni.</a:t>
            </a:r>
          </a:p>
          <a:p>
            <a:r>
              <a:rPr lang="pl-PL" sz="1400" dirty="0"/>
              <a:t> </a:t>
            </a:r>
          </a:p>
          <a:p>
            <a:r>
              <a:rPr lang="pl-PL" sz="1400" dirty="0"/>
              <a:t>…………………………………..                                                                ………………………………                                                                 …………………………….</a:t>
            </a:r>
          </a:p>
          <a:p>
            <a:r>
              <a:rPr lang="pl-PL" sz="1400" dirty="0"/>
              <a:t>  podpis matki/ opiekuna prawnego                                                  podpis ojca                                                               lub podpis pełnoletniego ucznia</a:t>
            </a:r>
          </a:p>
          <a:p>
            <a:pPr lvl="0"/>
            <a:endParaRPr lang="pl-PL" sz="1400" dirty="0"/>
          </a:p>
          <a:p>
            <a:r>
              <a:rPr lang="pl-PL" sz="1400" i="1" dirty="0">
                <a:solidFill>
                  <a:srgbClr val="FF0000"/>
                </a:solidFill>
              </a:rPr>
              <a:t>Niezbędny jest podpis obojga rodziców posiadających pełne prawa rodzicielskie!</a:t>
            </a:r>
          </a:p>
          <a:p>
            <a:pPr lvl="0"/>
            <a:endParaRPr lang="pl-PL" sz="1400" i="1" dirty="0">
              <a:solidFill>
                <a:srgbClr val="FF0000"/>
              </a:solidFill>
            </a:endParaRPr>
          </a:p>
          <a:p>
            <a:pPr lvl="0"/>
            <a:endParaRPr lang="pl-PL" sz="1400" i="1" dirty="0">
              <a:solidFill>
                <a:srgbClr val="FF0000"/>
              </a:solidFill>
            </a:endParaRPr>
          </a:p>
          <a:p>
            <a:pPr lvl="0"/>
            <a:endParaRPr lang="pl-PL" sz="1400" dirty="0"/>
          </a:p>
          <a:p>
            <a:pPr lvl="0"/>
            <a:endParaRPr lang="pl-PL" sz="1400" dirty="0"/>
          </a:p>
        </p:txBody>
      </p:sp>
    </p:spTree>
    <p:extLst>
      <p:ext uri="{BB962C8B-B14F-4D97-AF65-F5344CB8AC3E}">
        <p14:creationId xmlns:p14="http://schemas.microsoft.com/office/powerpoint/2010/main" val="34479129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id="{0AA3CCD0-CAAB-474A-8E1F-0433D799353C}"/>
              </a:ext>
            </a:extLst>
          </p:cNvPr>
          <p:cNvSpPr txBox="1"/>
          <p:nvPr/>
        </p:nvSpPr>
        <p:spPr>
          <a:xfrm>
            <a:off x="649940" y="564778"/>
            <a:ext cx="11075895" cy="5693866"/>
          </a:xfrm>
          <a:prstGeom prst="rect">
            <a:avLst/>
          </a:prstGeom>
          <a:noFill/>
        </p:spPr>
        <p:txBody>
          <a:bodyPr wrap="square" rtlCol="0">
            <a:spAutoFit/>
          </a:bodyPr>
          <a:lstStyle/>
          <a:p>
            <a:r>
              <a:rPr lang="pl-PL" sz="1400" dirty="0"/>
              <a:t>Oświadczam, że wyrażam zgodę /nie wyrażam zgody</a:t>
            </a:r>
            <a:r>
              <a:rPr lang="pl-PL" sz="1400" baseline="30000" dirty="0">
                <a:sym typeface="Symbol" panose="05050102010706020507" pitchFamily="18" charset="2"/>
                <a:hlinkClick r:id="rId2" action="ppaction://hlinkfile"/>
              </a:rPr>
              <a:t></a:t>
            </a:r>
            <a:r>
              <a:rPr lang="pl-PL" sz="1400" dirty="0"/>
              <a:t> na uczestnictwo z głosem doradczym:</a:t>
            </a:r>
          </a:p>
          <a:p>
            <a:r>
              <a:rPr lang="pl-PL" sz="1400" dirty="0"/>
              <a:t> </a:t>
            </a:r>
          </a:p>
          <a:p>
            <a:r>
              <a:rPr lang="pl-PL" sz="1400" dirty="0"/>
              <a:t>a) nauczyciele, wychowawcy grup wychowawczych i specjaliści, prowadzący zajęcia z dzieckiem lub uczniem w przedszkolu, szkole, ośrodku lub placówce,</a:t>
            </a:r>
          </a:p>
          <a:p>
            <a:r>
              <a:rPr lang="pl-PL" sz="1400" dirty="0"/>
              <a:t>b) pomoc nauczyciela, </a:t>
            </a:r>
          </a:p>
          <a:p>
            <a:r>
              <a:rPr lang="pl-PL" sz="1400" dirty="0"/>
              <a:t>c) osoba władająca językiem kraju pochodzenia dziecka lub ucznia, o której mowa w art. 165 ust. 8 ustawy,</a:t>
            </a:r>
          </a:p>
          <a:p>
            <a:r>
              <a:rPr lang="pl-PL" sz="1400" dirty="0"/>
              <a:t>d) asystent międzykulturowy,</a:t>
            </a:r>
          </a:p>
          <a:p>
            <a:r>
              <a:rPr lang="pl-PL" sz="1400" dirty="0"/>
              <a:t>e) asystent edukacji romskiej</a:t>
            </a:r>
          </a:p>
          <a:p>
            <a:r>
              <a:rPr lang="pl-PL" sz="1400" dirty="0"/>
              <a:t>– wyznaczeni przez ich dyrektora;</a:t>
            </a:r>
          </a:p>
          <a:p>
            <a:endParaRPr lang="pl-PL" sz="1400" dirty="0"/>
          </a:p>
          <a:p>
            <a:r>
              <a:rPr lang="pl-PL" sz="1400" dirty="0"/>
              <a:t>Oświadczam, że wyrażam zgodę /nie wyrażam zgody* na uczestnictwo z głosem doradczym innych osób w szczególności: psychologa, pedagoga, logopedy, lekarza, innych specjalistów, tłumacza języka migowego, polskiego języka migowego, systemu językowo-migowego, sposobów komunikowania się osób głuchoniemych lub osoby, o której mowa w art. 3 pkt 1 ustawy z dnia 19 sierpnia 2011 r. o języku migowym i innych środkach komunikowania się (Dz. U. z 2023 r. poz. 20), </a:t>
            </a:r>
          </a:p>
          <a:p>
            <a:r>
              <a:rPr lang="pl-PL" sz="1400" dirty="0"/>
              <a:t> </a:t>
            </a:r>
          </a:p>
          <a:p>
            <a:r>
              <a:rPr lang="pl-PL" sz="1400" dirty="0"/>
              <a:t>Wnioskuję/ nie wnioskuję</a:t>
            </a:r>
            <a:r>
              <a:rPr lang="pl-PL" sz="1400" baseline="30000" dirty="0"/>
              <a:t>*</a:t>
            </a:r>
            <a:r>
              <a:rPr lang="pl-PL" sz="1400" dirty="0"/>
              <a:t> o uczestnictwo z głosem doradczym  innych osób w szczególności psychologa, pedagoga, logopedy, lekarza, innych specjalistów, w tym osoby wykonujące zawód medyczny realizujące świadczenia gwarantowane z zakresu opieki psychiatrycznej i leczenia uzależnień, o których mowa w przepisach wydanych na podstawie art. 31d ustawy z dnia 27 sierpnia 2004 r. o świadczeniach opieki zdrowotnej finansowanych ze środków publicznych (Dz. U. z 2025 r. poz. 1461, 1537 i 1739 oraz z 2026 r. poz. 26 i 203)</a:t>
            </a:r>
          </a:p>
          <a:p>
            <a:r>
              <a:rPr lang="pl-PL" sz="1400" dirty="0"/>
              <a:t> </a:t>
            </a:r>
          </a:p>
          <a:p>
            <a:r>
              <a:rPr lang="pl-PL" sz="1400" dirty="0"/>
              <a:t>Imiona i nazwiska osób z głosem doradczym ........................................................................................</a:t>
            </a:r>
          </a:p>
          <a:p>
            <a:r>
              <a:rPr lang="pl-PL" sz="1400" dirty="0"/>
              <a:t> </a:t>
            </a:r>
          </a:p>
          <a:p>
            <a:r>
              <a:rPr lang="pl-PL" sz="1400" i="1" dirty="0">
                <a:solidFill>
                  <a:srgbClr val="FF0000"/>
                </a:solidFill>
              </a:rPr>
              <a:t>Wnioskodawcy mogą wyrazić zgodę na uczestnictwo w obradach zespołu orzekającego wymienionych wyżej pracowników szkoły/przedszkola lub innych osób, mogą też wnioskować o takie uczestnictwo wskazanej przez nich osoby </a:t>
            </a:r>
          </a:p>
          <a:p>
            <a:r>
              <a:rPr lang="pl-PL" sz="1400" dirty="0"/>
              <a:t> </a:t>
            </a:r>
          </a:p>
          <a:p>
            <a:r>
              <a:rPr lang="pl-PL" sz="1400" baseline="30000" dirty="0">
                <a:sym typeface="Symbol" panose="05050102010706020507" pitchFamily="18" charset="2"/>
                <a:hlinkClick r:id="rId3" action="ppaction://hlinkfile"/>
              </a:rPr>
              <a:t></a:t>
            </a:r>
            <a:r>
              <a:rPr lang="pl-PL" sz="1400" dirty="0"/>
              <a:t> właściwe podkreślić</a:t>
            </a:r>
          </a:p>
        </p:txBody>
      </p:sp>
    </p:spTree>
    <p:extLst>
      <p:ext uri="{BB962C8B-B14F-4D97-AF65-F5344CB8AC3E}">
        <p14:creationId xmlns:p14="http://schemas.microsoft.com/office/powerpoint/2010/main" val="3527058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id="{0AA3CCD0-CAAB-474A-8E1F-0433D799353C}"/>
              </a:ext>
            </a:extLst>
          </p:cNvPr>
          <p:cNvSpPr txBox="1"/>
          <p:nvPr/>
        </p:nvSpPr>
        <p:spPr>
          <a:xfrm>
            <a:off x="649940" y="340660"/>
            <a:ext cx="11075895" cy="7417415"/>
          </a:xfrm>
          <a:prstGeom prst="rect">
            <a:avLst/>
          </a:prstGeom>
          <a:noFill/>
        </p:spPr>
        <p:txBody>
          <a:bodyPr wrap="square" rtlCol="0">
            <a:spAutoFit/>
          </a:bodyPr>
          <a:lstStyle/>
          <a:p>
            <a:r>
              <a:rPr lang="pl-PL" sz="1400" dirty="0"/>
              <a:t>Oświadczam, że jestem:</a:t>
            </a:r>
          </a:p>
          <a:p>
            <a:pPr lvl="0"/>
            <a:r>
              <a:rPr lang="pl-PL" sz="1400" dirty="0"/>
              <a:t>- rodzicem sprawującym władzę rodzicielską nad dzieckiem/uczniem;</a:t>
            </a:r>
          </a:p>
          <a:p>
            <a:pPr lvl="0"/>
            <a:r>
              <a:rPr lang="pl-PL" sz="1400" dirty="0"/>
              <a:t>- prawnym opiekunem dziecka/ucznia;</a:t>
            </a:r>
          </a:p>
          <a:p>
            <a:pPr lvl="0"/>
            <a:r>
              <a:rPr lang="pl-PL" sz="1400" dirty="0"/>
              <a:t>- osobą (podmiotem) sprawującą pieczę zastępczą nad dzieckiem/uczniem</a:t>
            </a:r>
          </a:p>
          <a:p>
            <a:pPr lvl="0"/>
            <a:r>
              <a:rPr lang="pl-PL" sz="1400" dirty="0"/>
              <a:t>- pełnoletnim uczniem/uczennicą.</a:t>
            </a:r>
          </a:p>
          <a:p>
            <a:r>
              <a:rPr lang="pl-PL" sz="1400" dirty="0"/>
              <a:t> </a:t>
            </a:r>
          </a:p>
          <a:p>
            <a:r>
              <a:rPr lang="pl-PL" sz="1400" dirty="0"/>
              <a:t>…………………………………..                                                                ………………………………                                                                                 ……………………………. </a:t>
            </a:r>
          </a:p>
          <a:p>
            <a:r>
              <a:rPr lang="pl-PL" sz="1400" dirty="0"/>
              <a:t> podpis matki/ opiekuna prawnego                                                    podpis ojca                                                                             lub podpis pełnoletniego ucznia</a:t>
            </a:r>
          </a:p>
          <a:p>
            <a:endParaRPr lang="pl-PL" sz="1400" dirty="0"/>
          </a:p>
          <a:p>
            <a:r>
              <a:rPr lang="pl-PL" sz="1400" i="1" dirty="0">
                <a:solidFill>
                  <a:srgbClr val="FF0000"/>
                </a:solidFill>
              </a:rPr>
              <a:t>Niezbędny jest podpis obojga rodziców posiadających pełne prawa rodzicielskie!</a:t>
            </a:r>
          </a:p>
          <a:p>
            <a:endParaRPr lang="pl-PL" sz="1400" i="1" dirty="0">
              <a:solidFill>
                <a:srgbClr val="FF0000"/>
              </a:solidFill>
            </a:endParaRPr>
          </a:p>
          <a:p>
            <a:r>
              <a:rPr lang="pl-PL" sz="1400" dirty="0"/>
              <a:t>Oświadczam, że wyrażam zgodę na przesłanie wydanego orzeczenia lub opinii do przedszkola, szkoły lub ośrodka, do których dziecko lub uczeń uczęszcza lub do których zostało przyjęte przed złożeniem wniosku (w przypadku niewyrażenia zgody wniosek pozostawia się bez rozpoznania).</a:t>
            </a:r>
          </a:p>
          <a:p>
            <a:r>
              <a:rPr lang="pl-PL" sz="1400" dirty="0"/>
              <a:t> </a:t>
            </a:r>
          </a:p>
          <a:p>
            <a:r>
              <a:rPr lang="pl-PL" sz="1400" dirty="0"/>
              <a:t>…………………………………..                                                                ………………………………                                                                                 ……………………………. </a:t>
            </a:r>
          </a:p>
          <a:p>
            <a:r>
              <a:rPr lang="pl-PL" sz="1400" dirty="0"/>
              <a:t> podpis matki/ opiekuna prawnego                                                    podpis ojca                                                                             lub podpis pełnoletniego ucznia</a:t>
            </a:r>
          </a:p>
          <a:p>
            <a:endParaRPr lang="pl-PL" sz="1400" i="1" dirty="0">
              <a:solidFill>
                <a:srgbClr val="FF0000"/>
              </a:solidFill>
            </a:endParaRPr>
          </a:p>
          <a:p>
            <a:r>
              <a:rPr lang="pl-PL" sz="1400" i="1" dirty="0">
                <a:solidFill>
                  <a:srgbClr val="FF0000"/>
                </a:solidFill>
              </a:rPr>
              <a:t>Podpisanie zgody na przesłanie wydanego orzeczenia/opinii do placówki jest niezbędne do złożenia wniosku, bez tej zgody wniosek nie może zostać rozpatrzony. W sytuacji, gdy wnioskodawcy nie wiedzą do jakiej placówki dziecko/uczeń będzie uczęszczać w okresie na jaki wydano dokument, wyrażenie zgody na przesłanie wydanego orzeczenia/opinii jest warunkiem złożenia wniosku, ale przekazanie orzeczenia/opinii w placówce spoczywa na wnioskodawcy (nie jest przesyłane przez Poradnię). </a:t>
            </a:r>
          </a:p>
          <a:p>
            <a:endParaRPr lang="pl-PL" sz="1400" dirty="0"/>
          </a:p>
          <a:p>
            <a:pPr algn="just"/>
            <a:r>
              <a:rPr lang="pl-PL" sz="1400" dirty="0"/>
              <a:t>Oświadczam, że wyrażam zgodę/nie wyrażam zgody</a:t>
            </a:r>
            <a:r>
              <a:rPr lang="pl-PL" sz="1400" baseline="30000" dirty="0">
                <a:sym typeface="Symbol" panose="05050102010706020507" pitchFamily="18" charset="2"/>
                <a:hlinkClick r:id="rId2" action="ppaction://hlinkfile"/>
              </a:rPr>
              <a:t></a:t>
            </a:r>
            <a:r>
              <a:rPr lang="pl-PL" sz="1400" dirty="0"/>
              <a:t> na doręczenie pism za pomocą środków komunikacji elektronicznej – np. przesłanie zawiadomienia o terminie rozpatrzenia wniosku na Zespole  Orzekającym na adres e-mail</a:t>
            </a:r>
          </a:p>
          <a:p>
            <a:r>
              <a:rPr lang="pl-PL" sz="1400" dirty="0"/>
              <a:t> </a:t>
            </a:r>
          </a:p>
          <a:p>
            <a:r>
              <a:rPr lang="pl-PL" sz="1400" dirty="0"/>
              <a:t>…………………………………..                                                                ………………………………                                                                                 ……………………………. </a:t>
            </a:r>
          </a:p>
          <a:p>
            <a:r>
              <a:rPr lang="pl-PL" sz="1400" dirty="0"/>
              <a:t> podpis matki/ opiekuna prawnego                                                    podpis ojca                                                                             lub podpis pełnoletniego ucznia</a:t>
            </a:r>
          </a:p>
          <a:p>
            <a:endParaRPr lang="pl-PL" sz="1400" dirty="0"/>
          </a:p>
          <a:p>
            <a:r>
              <a:rPr lang="pl-PL" sz="1400" baseline="30000" dirty="0">
                <a:sym typeface="Symbol" panose="05050102010706020507" pitchFamily="18" charset="2"/>
                <a:hlinkClick r:id="rId3" action="ppaction://hlinkfile"/>
              </a:rPr>
              <a:t></a:t>
            </a:r>
            <a:r>
              <a:rPr lang="pl-PL" sz="1400" dirty="0"/>
              <a:t> właściwe podkreślić</a:t>
            </a:r>
          </a:p>
          <a:p>
            <a:endParaRPr lang="pl-PL" sz="1400" i="1" dirty="0">
              <a:solidFill>
                <a:srgbClr val="FF0000"/>
              </a:solidFill>
            </a:endParaRPr>
          </a:p>
          <a:p>
            <a:endParaRPr lang="pl-PL" sz="1400" dirty="0"/>
          </a:p>
          <a:p>
            <a:endParaRPr lang="pl-PL" sz="1400" dirty="0"/>
          </a:p>
          <a:p>
            <a:endParaRPr lang="pl-PL" sz="1400" dirty="0"/>
          </a:p>
        </p:txBody>
      </p:sp>
    </p:spTree>
    <p:extLst>
      <p:ext uri="{BB962C8B-B14F-4D97-AF65-F5344CB8AC3E}">
        <p14:creationId xmlns:p14="http://schemas.microsoft.com/office/powerpoint/2010/main" val="4062508907"/>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167</TotalTime>
  <Words>1880</Words>
  <Application>Microsoft Office PowerPoint</Application>
  <PresentationFormat>Panoramiczny</PresentationFormat>
  <Paragraphs>132</Paragraphs>
  <Slides>11</Slides>
  <Notes>0</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11</vt:i4>
      </vt:variant>
    </vt:vector>
  </HeadingPairs>
  <TitlesOfParts>
    <vt:vector size="16" baseType="lpstr">
      <vt:lpstr>Arial</vt:lpstr>
      <vt:lpstr>Calibri</vt:lpstr>
      <vt:lpstr>Calibri Light</vt:lpstr>
      <vt:lpstr>Symbol</vt:lpstr>
      <vt:lpstr>Motyw pakietu Office</vt:lpstr>
      <vt:lpstr>INSTRUKCJA wypełniania wniosku  na Zespół Orzekający PPP</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INSTRUKCJA wypełniania wniosku  na Zespół Orzekający PPP</dc:title>
  <dc:creator>Private</dc:creator>
  <cp:lastModifiedBy>Agnieszka Filipek</cp:lastModifiedBy>
  <cp:revision>29</cp:revision>
  <dcterms:created xsi:type="dcterms:W3CDTF">2026-03-23T17:19:48Z</dcterms:created>
  <dcterms:modified xsi:type="dcterms:W3CDTF">2026-04-10T18:31:11Z</dcterms:modified>
</cp:coreProperties>
</file>